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5" r:id="rId9"/>
    <p:sldId id="263"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10/2/2020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10/2/2020</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hyperlink" Target="about:blank" TargetMode="External"/><Relationship Id="rId7" Type="http://schemas.openxmlformats.org/officeDocument/2006/relationships/image" Target="../media/image9.jpg"/><Relationship Id="rId2" Type="http://schemas.openxmlformats.org/officeDocument/2006/relationships/hyperlink" Target="about:blank" TargetMode="Externa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2.jpg"/><Relationship Id="rId4" Type="http://schemas.openxmlformats.org/officeDocument/2006/relationships/image" Target="../media/image6.jpg"/><Relationship Id="rId9"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B4E12-3A3E-46DC-BFD7-B8CA191CFD82}"/>
              </a:ext>
            </a:extLst>
          </p:cNvPr>
          <p:cNvSpPr>
            <a:spLocks noGrp="1"/>
          </p:cNvSpPr>
          <p:nvPr>
            <p:ph type="ctrTitle"/>
          </p:nvPr>
        </p:nvSpPr>
        <p:spPr/>
        <p:txBody>
          <a:bodyPr/>
          <a:lstStyle/>
          <a:p>
            <a:r>
              <a:rPr lang="en-GB" dirty="0"/>
              <a:t>Short film pitch</a:t>
            </a:r>
          </a:p>
        </p:txBody>
      </p:sp>
      <p:sp>
        <p:nvSpPr>
          <p:cNvPr id="3" name="Subtitle 2">
            <a:extLst>
              <a:ext uri="{FF2B5EF4-FFF2-40B4-BE49-F238E27FC236}">
                <a16:creationId xmlns:a16="http://schemas.microsoft.com/office/drawing/2014/main" id="{81C70DF0-064B-435F-A95B-9FAC58A065F6}"/>
              </a:ext>
            </a:extLst>
          </p:cNvPr>
          <p:cNvSpPr>
            <a:spLocks noGrp="1"/>
          </p:cNvSpPr>
          <p:nvPr>
            <p:ph type="subTitle" idx="1"/>
          </p:nvPr>
        </p:nvSpPr>
        <p:spPr/>
        <p:txBody>
          <a:bodyPr>
            <a:normAutofit fontScale="92500" lnSpcReduction="10000"/>
          </a:bodyPr>
          <a:lstStyle/>
          <a:p>
            <a:r>
              <a:rPr lang="en-GB" dirty="0"/>
              <a:t>Chloe- producer</a:t>
            </a:r>
          </a:p>
          <a:p>
            <a:r>
              <a:rPr lang="en-GB" dirty="0"/>
              <a:t>Kayley- director</a:t>
            </a:r>
          </a:p>
          <a:p>
            <a:r>
              <a:rPr lang="en-GB" dirty="0"/>
              <a:t>Callum- sound</a:t>
            </a:r>
          </a:p>
          <a:p>
            <a:r>
              <a:rPr lang="en-GB" dirty="0"/>
              <a:t>Esther- lighting</a:t>
            </a:r>
          </a:p>
          <a:p>
            <a:r>
              <a:rPr lang="en-GB" dirty="0"/>
              <a:t>Kacper- camera op</a:t>
            </a:r>
          </a:p>
        </p:txBody>
      </p:sp>
    </p:spTree>
    <p:extLst>
      <p:ext uri="{BB962C8B-B14F-4D97-AF65-F5344CB8AC3E}">
        <p14:creationId xmlns:p14="http://schemas.microsoft.com/office/powerpoint/2010/main" val="3559105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3BE93-A066-441E-956E-BBA1B6B67A46}"/>
              </a:ext>
            </a:extLst>
          </p:cNvPr>
          <p:cNvSpPr>
            <a:spLocks noGrp="1"/>
          </p:cNvSpPr>
          <p:nvPr>
            <p:ph type="title"/>
          </p:nvPr>
        </p:nvSpPr>
        <p:spPr>
          <a:xfrm>
            <a:off x="373820" y="116668"/>
            <a:ext cx="8534400" cy="1507067"/>
          </a:xfrm>
        </p:spPr>
        <p:txBody>
          <a:bodyPr/>
          <a:lstStyle/>
          <a:p>
            <a:r>
              <a:rPr lang="en-GB" dirty="0"/>
              <a:t>Mood board </a:t>
            </a:r>
          </a:p>
        </p:txBody>
      </p:sp>
      <p:sp>
        <p:nvSpPr>
          <p:cNvPr id="3" name="Content Placeholder 2">
            <a:extLst>
              <a:ext uri="{FF2B5EF4-FFF2-40B4-BE49-F238E27FC236}">
                <a16:creationId xmlns:a16="http://schemas.microsoft.com/office/drawing/2014/main" id="{9F2ED6B7-6D77-4602-9BC6-A6666E436514}"/>
              </a:ext>
            </a:extLst>
          </p:cNvPr>
          <p:cNvSpPr>
            <a:spLocks noGrp="1"/>
          </p:cNvSpPr>
          <p:nvPr>
            <p:ph idx="1"/>
          </p:nvPr>
        </p:nvSpPr>
        <p:spPr>
          <a:xfrm>
            <a:off x="373820" y="1343751"/>
            <a:ext cx="8534400" cy="3694885"/>
          </a:xfrm>
        </p:spPr>
        <p:txBody>
          <a:bodyPr/>
          <a:lstStyle/>
          <a:p>
            <a:pPr marL="0" indent="0">
              <a:buNone/>
            </a:pPr>
            <a:r>
              <a:rPr lang="en-GB" sz="1700" dirty="0">
                <a:hlinkClick r:id="rId2"/>
              </a:rPr>
              <a:t>https://www.youtube.com/watch?v=osxjp4Z4oLE</a:t>
            </a:r>
            <a:endParaRPr lang="en-GB" sz="1700" dirty="0"/>
          </a:p>
          <a:p>
            <a:pPr marL="0" indent="0">
              <a:buNone/>
            </a:pPr>
            <a:r>
              <a:rPr lang="en-GB" sz="1700" dirty="0">
                <a:hlinkClick r:id="rId3"/>
              </a:rPr>
              <a:t>https://www.youtube.com/watch?v=K4wPHPX9fhU</a:t>
            </a:r>
            <a:endParaRPr lang="en-GB" sz="1700" dirty="0"/>
          </a:p>
          <a:p>
            <a:pPr marL="0" indent="0">
              <a:buNone/>
            </a:pPr>
            <a:endParaRPr lang="en-GB" sz="1700" dirty="0"/>
          </a:p>
          <a:p>
            <a:pPr marL="0" indent="0">
              <a:buNone/>
            </a:pPr>
            <a:r>
              <a:rPr lang="en-GB" sz="1700" dirty="0"/>
              <a:t>https://www.youtube.com/watch?v=zVY8PaRF1jE</a:t>
            </a:r>
          </a:p>
          <a:p>
            <a:pPr marL="0" indent="0">
              <a:buNone/>
            </a:pPr>
            <a:endParaRPr lang="en-GB" dirty="0"/>
          </a:p>
        </p:txBody>
      </p:sp>
      <p:pic>
        <p:nvPicPr>
          <p:cNvPr id="5" name="Picture 4">
            <a:extLst>
              <a:ext uri="{FF2B5EF4-FFF2-40B4-BE49-F238E27FC236}">
                <a16:creationId xmlns:a16="http://schemas.microsoft.com/office/drawing/2014/main" id="{4239CB1B-5669-4B8F-9491-B2095FAB2654}"/>
              </a:ext>
            </a:extLst>
          </p:cNvPr>
          <p:cNvPicPr>
            <a:picLocks noChangeAspect="1"/>
          </p:cNvPicPr>
          <p:nvPr/>
        </p:nvPicPr>
        <p:blipFill>
          <a:blip r:embed="rId4"/>
          <a:stretch>
            <a:fillRect/>
          </a:stretch>
        </p:blipFill>
        <p:spPr>
          <a:xfrm>
            <a:off x="9820617" y="178266"/>
            <a:ext cx="2115009" cy="3250734"/>
          </a:xfrm>
          <a:prstGeom prst="rect">
            <a:avLst/>
          </a:prstGeom>
        </p:spPr>
      </p:pic>
      <p:pic>
        <p:nvPicPr>
          <p:cNvPr id="7" name="Picture 6">
            <a:extLst>
              <a:ext uri="{FF2B5EF4-FFF2-40B4-BE49-F238E27FC236}">
                <a16:creationId xmlns:a16="http://schemas.microsoft.com/office/drawing/2014/main" id="{3D51080F-6002-4D47-92BC-7FFECAF3DD6D}"/>
              </a:ext>
            </a:extLst>
          </p:cNvPr>
          <p:cNvPicPr>
            <a:picLocks noChangeAspect="1"/>
          </p:cNvPicPr>
          <p:nvPr/>
        </p:nvPicPr>
        <p:blipFill>
          <a:blip r:embed="rId5"/>
          <a:stretch>
            <a:fillRect/>
          </a:stretch>
        </p:blipFill>
        <p:spPr>
          <a:xfrm>
            <a:off x="8908220" y="4644585"/>
            <a:ext cx="3052723" cy="2035149"/>
          </a:xfrm>
          <a:prstGeom prst="rect">
            <a:avLst/>
          </a:prstGeom>
        </p:spPr>
      </p:pic>
      <p:pic>
        <p:nvPicPr>
          <p:cNvPr id="9" name="Picture 8">
            <a:extLst>
              <a:ext uri="{FF2B5EF4-FFF2-40B4-BE49-F238E27FC236}">
                <a16:creationId xmlns:a16="http://schemas.microsoft.com/office/drawing/2014/main" id="{3AADE8A2-DB87-4A1B-8767-B031D727ED90}"/>
              </a:ext>
            </a:extLst>
          </p:cNvPr>
          <p:cNvPicPr>
            <a:picLocks noChangeAspect="1"/>
          </p:cNvPicPr>
          <p:nvPr/>
        </p:nvPicPr>
        <p:blipFill>
          <a:blip r:embed="rId6"/>
          <a:stretch>
            <a:fillRect/>
          </a:stretch>
        </p:blipFill>
        <p:spPr>
          <a:xfrm>
            <a:off x="7379723" y="1221412"/>
            <a:ext cx="2072780" cy="2072780"/>
          </a:xfrm>
          <a:prstGeom prst="rect">
            <a:avLst/>
          </a:prstGeom>
        </p:spPr>
      </p:pic>
      <p:pic>
        <p:nvPicPr>
          <p:cNvPr id="11" name="Picture 10">
            <a:extLst>
              <a:ext uri="{FF2B5EF4-FFF2-40B4-BE49-F238E27FC236}">
                <a16:creationId xmlns:a16="http://schemas.microsoft.com/office/drawing/2014/main" id="{1D1BCBAF-E428-4514-A318-50207F370745}"/>
              </a:ext>
            </a:extLst>
          </p:cNvPr>
          <p:cNvPicPr>
            <a:picLocks noChangeAspect="1"/>
          </p:cNvPicPr>
          <p:nvPr/>
        </p:nvPicPr>
        <p:blipFill>
          <a:blip r:embed="rId7"/>
          <a:stretch>
            <a:fillRect/>
          </a:stretch>
        </p:blipFill>
        <p:spPr>
          <a:xfrm>
            <a:off x="150827" y="4501019"/>
            <a:ext cx="3976556" cy="2240313"/>
          </a:xfrm>
          <a:prstGeom prst="rect">
            <a:avLst/>
          </a:prstGeom>
        </p:spPr>
      </p:pic>
      <p:pic>
        <p:nvPicPr>
          <p:cNvPr id="13" name="Picture 12">
            <a:extLst>
              <a:ext uri="{FF2B5EF4-FFF2-40B4-BE49-F238E27FC236}">
                <a16:creationId xmlns:a16="http://schemas.microsoft.com/office/drawing/2014/main" id="{5274AC4C-115D-4C63-9DB9-D8B7E6527AEC}"/>
              </a:ext>
            </a:extLst>
          </p:cNvPr>
          <p:cNvPicPr>
            <a:picLocks noChangeAspect="1"/>
          </p:cNvPicPr>
          <p:nvPr/>
        </p:nvPicPr>
        <p:blipFill>
          <a:blip r:embed="rId8"/>
          <a:stretch>
            <a:fillRect/>
          </a:stretch>
        </p:blipFill>
        <p:spPr>
          <a:xfrm>
            <a:off x="4023152" y="449368"/>
            <a:ext cx="2767930" cy="1562881"/>
          </a:xfrm>
          <a:prstGeom prst="rect">
            <a:avLst/>
          </a:prstGeom>
        </p:spPr>
      </p:pic>
      <p:pic>
        <p:nvPicPr>
          <p:cNvPr id="15" name="Picture 14">
            <a:extLst>
              <a:ext uri="{FF2B5EF4-FFF2-40B4-BE49-F238E27FC236}">
                <a16:creationId xmlns:a16="http://schemas.microsoft.com/office/drawing/2014/main" id="{54ACBC00-8AA1-4591-B36C-95D883F28F2C}"/>
              </a:ext>
            </a:extLst>
          </p:cNvPr>
          <p:cNvPicPr>
            <a:picLocks noChangeAspect="1"/>
          </p:cNvPicPr>
          <p:nvPr/>
        </p:nvPicPr>
        <p:blipFill>
          <a:blip r:embed="rId9"/>
          <a:stretch>
            <a:fillRect/>
          </a:stretch>
        </p:blipFill>
        <p:spPr>
          <a:xfrm>
            <a:off x="4350376" y="3893949"/>
            <a:ext cx="2289373" cy="2289373"/>
          </a:xfrm>
          <a:prstGeom prst="rect">
            <a:avLst/>
          </a:prstGeom>
        </p:spPr>
      </p:pic>
      <p:pic>
        <p:nvPicPr>
          <p:cNvPr id="17" name="Picture 16">
            <a:extLst>
              <a:ext uri="{FF2B5EF4-FFF2-40B4-BE49-F238E27FC236}">
                <a16:creationId xmlns:a16="http://schemas.microsoft.com/office/drawing/2014/main" id="{C06872D8-1142-48F9-9C82-F301FE18ACF7}"/>
              </a:ext>
            </a:extLst>
          </p:cNvPr>
          <p:cNvPicPr>
            <a:picLocks noChangeAspect="1"/>
          </p:cNvPicPr>
          <p:nvPr/>
        </p:nvPicPr>
        <p:blipFill>
          <a:blip r:embed="rId10"/>
          <a:stretch>
            <a:fillRect/>
          </a:stretch>
        </p:blipFill>
        <p:spPr>
          <a:xfrm>
            <a:off x="6791082" y="3577222"/>
            <a:ext cx="1827583" cy="1355838"/>
          </a:xfrm>
          <a:prstGeom prst="rect">
            <a:avLst/>
          </a:prstGeom>
        </p:spPr>
      </p:pic>
    </p:spTree>
    <p:extLst>
      <p:ext uri="{BB962C8B-B14F-4D97-AF65-F5344CB8AC3E}">
        <p14:creationId xmlns:p14="http://schemas.microsoft.com/office/powerpoint/2010/main" val="3910658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0621D-9B6F-4479-957D-A77287703875}"/>
              </a:ext>
            </a:extLst>
          </p:cNvPr>
          <p:cNvSpPr>
            <a:spLocks noGrp="1"/>
          </p:cNvSpPr>
          <p:nvPr>
            <p:ph type="ctrTitle"/>
          </p:nvPr>
        </p:nvSpPr>
        <p:spPr>
          <a:xfrm>
            <a:off x="0" y="67112"/>
            <a:ext cx="3199891" cy="738231"/>
          </a:xfrm>
        </p:spPr>
        <p:txBody>
          <a:bodyPr>
            <a:normAutofit fontScale="90000"/>
          </a:bodyPr>
          <a:lstStyle/>
          <a:p>
            <a:r>
              <a:rPr lang="en-GB" dirty="0">
                <a:latin typeface="Bahnschrift SemiBold" panose="020B0502040204020203" pitchFamily="34" charset="0"/>
              </a:rPr>
              <a:t>Storyline</a:t>
            </a:r>
          </a:p>
        </p:txBody>
      </p:sp>
      <p:sp>
        <p:nvSpPr>
          <p:cNvPr id="3" name="Subtitle 2">
            <a:extLst>
              <a:ext uri="{FF2B5EF4-FFF2-40B4-BE49-F238E27FC236}">
                <a16:creationId xmlns:a16="http://schemas.microsoft.com/office/drawing/2014/main" id="{5A32C658-9DDC-47F1-BF94-A6C811D0C040}"/>
              </a:ext>
            </a:extLst>
          </p:cNvPr>
          <p:cNvSpPr>
            <a:spLocks noGrp="1"/>
          </p:cNvSpPr>
          <p:nvPr>
            <p:ph type="subTitle" idx="1"/>
          </p:nvPr>
        </p:nvSpPr>
        <p:spPr>
          <a:xfrm>
            <a:off x="113760" y="1473977"/>
            <a:ext cx="11437879" cy="5342078"/>
          </a:xfrm>
        </p:spPr>
        <p:txBody>
          <a:bodyPr>
            <a:normAutofit/>
          </a:bodyPr>
          <a:lstStyle/>
          <a:p>
            <a:r>
              <a:rPr lang="en-GB" sz="2400" dirty="0">
                <a:solidFill>
                  <a:schemeClr val="tx1"/>
                </a:solidFill>
              </a:rPr>
              <a:t>-Inspiration: Inspired by a character from the game Dead By Daylight</a:t>
            </a:r>
            <a:br>
              <a:rPr lang="en-GB" sz="2400" dirty="0">
                <a:solidFill>
                  <a:schemeClr val="tx1"/>
                </a:solidFill>
              </a:rPr>
            </a:br>
            <a:r>
              <a:rPr lang="en-GB" sz="2400" dirty="0">
                <a:solidFill>
                  <a:schemeClr val="tx1"/>
                </a:solidFill>
              </a:rPr>
              <a:t>detective who is also a serial killer</a:t>
            </a:r>
          </a:p>
          <a:p>
            <a:endParaRPr lang="en-GB" sz="2400" dirty="0">
              <a:solidFill>
                <a:schemeClr val="tx1"/>
              </a:solidFill>
            </a:endParaRPr>
          </a:p>
          <a:p>
            <a:r>
              <a:rPr lang="en-GB" sz="2400" dirty="0">
                <a:solidFill>
                  <a:schemeClr val="tx1"/>
                </a:solidFill>
              </a:rPr>
              <a:t>-Our story: Tv show host who is also a serial killer who uses the murders he committed as content for his TV show. Interviews the families of his victims</a:t>
            </a:r>
          </a:p>
          <a:p>
            <a:endParaRPr lang="en-GB" sz="2400" dirty="0">
              <a:solidFill>
                <a:schemeClr val="tx1"/>
              </a:solidFill>
            </a:endParaRPr>
          </a:p>
          <a:p>
            <a:r>
              <a:rPr lang="en-GB" sz="2400" dirty="0">
                <a:solidFill>
                  <a:schemeClr val="tx1"/>
                </a:solidFill>
              </a:rPr>
              <a:t>-Nolan aspects: Use of muted colours and urban environments as well as a potential 1950’s aesthetic/film noir.</a:t>
            </a:r>
          </a:p>
        </p:txBody>
      </p:sp>
    </p:spTree>
    <p:extLst>
      <p:ext uri="{BB962C8B-B14F-4D97-AF65-F5344CB8AC3E}">
        <p14:creationId xmlns:p14="http://schemas.microsoft.com/office/powerpoint/2010/main" val="4285524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E1E5A-29D1-4C3D-BD5E-412D84795B99}"/>
              </a:ext>
            </a:extLst>
          </p:cNvPr>
          <p:cNvSpPr>
            <a:spLocks noGrp="1"/>
          </p:cNvSpPr>
          <p:nvPr>
            <p:ph type="title"/>
          </p:nvPr>
        </p:nvSpPr>
        <p:spPr>
          <a:xfrm>
            <a:off x="96983" y="7611"/>
            <a:ext cx="8534400" cy="1507067"/>
          </a:xfrm>
        </p:spPr>
        <p:txBody>
          <a:bodyPr/>
          <a:lstStyle/>
          <a:p>
            <a:r>
              <a:rPr lang="en-GB" dirty="0"/>
              <a:t>BBFC RATING</a:t>
            </a:r>
          </a:p>
        </p:txBody>
      </p:sp>
      <p:sp>
        <p:nvSpPr>
          <p:cNvPr id="3" name="Content Placeholder 2">
            <a:extLst>
              <a:ext uri="{FF2B5EF4-FFF2-40B4-BE49-F238E27FC236}">
                <a16:creationId xmlns:a16="http://schemas.microsoft.com/office/drawing/2014/main" id="{365E952B-1425-49C9-8C94-A7C5D052F9AD}"/>
              </a:ext>
            </a:extLst>
          </p:cNvPr>
          <p:cNvSpPr>
            <a:spLocks noGrp="1"/>
          </p:cNvSpPr>
          <p:nvPr>
            <p:ph idx="1"/>
          </p:nvPr>
        </p:nvSpPr>
        <p:spPr>
          <a:xfrm>
            <a:off x="0" y="416110"/>
            <a:ext cx="8534400" cy="1932808"/>
          </a:xfrm>
        </p:spPr>
        <p:txBody>
          <a:bodyPr>
            <a:normAutofit/>
          </a:bodyPr>
          <a:lstStyle/>
          <a:p>
            <a:endParaRPr lang="en-GB" sz="2400" u="sng" dirty="0">
              <a:solidFill>
                <a:schemeClr val="tx1"/>
              </a:solidFill>
              <a:latin typeface="Agency FB" panose="020B0503020202020204" pitchFamily="34" charset="0"/>
            </a:endParaRPr>
          </a:p>
          <a:p>
            <a:r>
              <a:rPr lang="en-GB" sz="2400" dirty="0">
                <a:solidFill>
                  <a:schemeClr val="tx1"/>
                </a:solidFill>
                <a:latin typeface="Agency FB" panose="020B0503020202020204" pitchFamily="34" charset="0"/>
              </a:rPr>
              <a:t>15a certificate is a rating given by the BBFC that determines that a particular form of media is suitable only for older teens aged 15 or over. There will be use of some strong language and themes of violence like: murder scenes and heavy blood use</a:t>
            </a:r>
            <a:endParaRPr lang="en-GB" sz="2400" u="sng" dirty="0">
              <a:solidFill>
                <a:schemeClr val="tx1"/>
              </a:solidFill>
              <a:latin typeface="Agency FB" panose="020B0503020202020204" pitchFamily="34" charset="0"/>
            </a:endParaRPr>
          </a:p>
        </p:txBody>
      </p:sp>
      <p:pic>
        <p:nvPicPr>
          <p:cNvPr id="5" name="Picture 4">
            <a:extLst>
              <a:ext uri="{FF2B5EF4-FFF2-40B4-BE49-F238E27FC236}">
                <a16:creationId xmlns:a16="http://schemas.microsoft.com/office/drawing/2014/main" id="{DFFFC655-7550-4DE8-9800-0A7C8174136E}"/>
              </a:ext>
            </a:extLst>
          </p:cNvPr>
          <p:cNvPicPr>
            <a:picLocks noChangeAspect="1"/>
          </p:cNvPicPr>
          <p:nvPr/>
        </p:nvPicPr>
        <p:blipFill>
          <a:blip r:embed="rId2"/>
          <a:stretch>
            <a:fillRect/>
          </a:stretch>
        </p:blipFill>
        <p:spPr>
          <a:xfrm>
            <a:off x="2837445" y="2839280"/>
            <a:ext cx="3848580" cy="3828482"/>
          </a:xfrm>
          <a:prstGeom prst="rect">
            <a:avLst/>
          </a:prstGeom>
        </p:spPr>
      </p:pic>
    </p:spTree>
    <p:extLst>
      <p:ext uri="{BB962C8B-B14F-4D97-AF65-F5344CB8AC3E}">
        <p14:creationId xmlns:p14="http://schemas.microsoft.com/office/powerpoint/2010/main" val="4267191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F10A2-3AE9-4203-9FA1-2178D33C4A4F}"/>
              </a:ext>
            </a:extLst>
          </p:cNvPr>
          <p:cNvSpPr>
            <a:spLocks noGrp="1"/>
          </p:cNvSpPr>
          <p:nvPr>
            <p:ph type="title"/>
          </p:nvPr>
        </p:nvSpPr>
        <p:spPr/>
        <p:txBody>
          <a:bodyPr/>
          <a:lstStyle/>
          <a:p>
            <a:r>
              <a:rPr lang="en-GB" dirty="0"/>
              <a:t>Auteur stylings</a:t>
            </a:r>
          </a:p>
        </p:txBody>
      </p:sp>
      <p:sp>
        <p:nvSpPr>
          <p:cNvPr id="3" name="Content Placeholder 2">
            <a:extLst>
              <a:ext uri="{FF2B5EF4-FFF2-40B4-BE49-F238E27FC236}">
                <a16:creationId xmlns:a16="http://schemas.microsoft.com/office/drawing/2014/main" id="{A6F0597A-C3E2-4FBA-B6D4-55EEDABA66A3}"/>
              </a:ext>
            </a:extLst>
          </p:cNvPr>
          <p:cNvSpPr>
            <a:spLocks noGrp="1"/>
          </p:cNvSpPr>
          <p:nvPr>
            <p:ph idx="1"/>
          </p:nvPr>
        </p:nvSpPr>
        <p:spPr/>
        <p:txBody>
          <a:bodyPr>
            <a:normAutofit fontScale="77500" lnSpcReduction="20000"/>
          </a:bodyPr>
          <a:lstStyle/>
          <a:p>
            <a:r>
              <a:rPr lang="en-GB" dirty="0"/>
              <a:t>Our film will mimic Nolan’s style through the common use of the psychological theme, as our narrative is based around a character with psychological issues.</a:t>
            </a:r>
          </a:p>
          <a:p>
            <a:endParaRPr lang="en-GB" dirty="0"/>
          </a:p>
          <a:p>
            <a:r>
              <a:rPr lang="en-GB" dirty="0"/>
              <a:t>Many of Nolan’s characters demonstrate duality, like batman, who doubles as a rich playboy and a masked vigilante. Our main character will demonstrate duality as he will use his role as a TV show host as a cover up for his dark side, as he goes out and kills people.</a:t>
            </a:r>
          </a:p>
          <a:p>
            <a:endParaRPr lang="en-GB" dirty="0"/>
          </a:p>
          <a:p>
            <a:r>
              <a:rPr lang="en-GB" dirty="0"/>
              <a:t>Nolan also uses low key lighting, which we will include during the murder scenes, in locations such as alleyways and dark areas. </a:t>
            </a:r>
          </a:p>
          <a:p>
            <a:endParaRPr lang="en-GB" dirty="0"/>
          </a:p>
          <a:p>
            <a:r>
              <a:rPr lang="en-GB" dirty="0"/>
              <a:t>We aim to use camera shots that Nolan also uses, like 360 shots and mirror shots, as these will help us show the twisted mind of our main character. </a:t>
            </a:r>
          </a:p>
        </p:txBody>
      </p:sp>
      <p:pic>
        <p:nvPicPr>
          <p:cNvPr id="5" name="Picture 4">
            <a:extLst>
              <a:ext uri="{FF2B5EF4-FFF2-40B4-BE49-F238E27FC236}">
                <a16:creationId xmlns:a16="http://schemas.microsoft.com/office/drawing/2014/main" id="{669DD0DD-5B7D-4640-BB61-A8B7A3E450ED}"/>
              </a:ext>
            </a:extLst>
          </p:cNvPr>
          <p:cNvPicPr>
            <a:picLocks noChangeAspect="1"/>
          </p:cNvPicPr>
          <p:nvPr/>
        </p:nvPicPr>
        <p:blipFill>
          <a:blip r:embed="rId2"/>
          <a:stretch>
            <a:fillRect/>
          </a:stretch>
        </p:blipFill>
        <p:spPr>
          <a:xfrm>
            <a:off x="7833568" y="4235392"/>
            <a:ext cx="3487199" cy="2324799"/>
          </a:xfrm>
          <a:prstGeom prst="rect">
            <a:avLst/>
          </a:prstGeom>
        </p:spPr>
      </p:pic>
    </p:spTree>
    <p:extLst>
      <p:ext uri="{BB962C8B-B14F-4D97-AF65-F5344CB8AC3E}">
        <p14:creationId xmlns:p14="http://schemas.microsoft.com/office/powerpoint/2010/main" val="3362834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63510-2F7C-46CF-931C-C5D30E387824}"/>
              </a:ext>
            </a:extLst>
          </p:cNvPr>
          <p:cNvSpPr>
            <a:spLocks noGrp="1"/>
          </p:cNvSpPr>
          <p:nvPr>
            <p:ph type="ctrTitle"/>
          </p:nvPr>
        </p:nvSpPr>
        <p:spPr>
          <a:xfrm>
            <a:off x="415764" y="-1822509"/>
            <a:ext cx="8001000" cy="2971801"/>
          </a:xfrm>
        </p:spPr>
        <p:txBody>
          <a:bodyPr/>
          <a:lstStyle/>
          <a:p>
            <a:r>
              <a:rPr lang="en-GB" dirty="0"/>
              <a:t>Costumes &amp; Props</a:t>
            </a:r>
          </a:p>
        </p:txBody>
      </p:sp>
      <p:sp>
        <p:nvSpPr>
          <p:cNvPr id="3" name="Subtitle 2">
            <a:extLst>
              <a:ext uri="{FF2B5EF4-FFF2-40B4-BE49-F238E27FC236}">
                <a16:creationId xmlns:a16="http://schemas.microsoft.com/office/drawing/2014/main" id="{5168F67D-F731-4E79-8608-ED5CF0F1FC8D}"/>
              </a:ext>
            </a:extLst>
          </p:cNvPr>
          <p:cNvSpPr>
            <a:spLocks noGrp="1"/>
          </p:cNvSpPr>
          <p:nvPr>
            <p:ph type="subTitle" idx="1"/>
          </p:nvPr>
        </p:nvSpPr>
        <p:spPr>
          <a:xfrm>
            <a:off x="709379" y="2107346"/>
            <a:ext cx="6400800" cy="1947333"/>
          </a:xfrm>
        </p:spPr>
        <p:txBody>
          <a:bodyPr>
            <a:normAutofit fontScale="25000" lnSpcReduction="20000"/>
          </a:bodyPr>
          <a:lstStyle/>
          <a:p>
            <a:r>
              <a:rPr lang="en-GB" sz="6400" dirty="0"/>
              <a:t>Costumes</a:t>
            </a:r>
          </a:p>
          <a:p>
            <a:pPr marL="342900" indent="-342900">
              <a:buFontTx/>
              <a:buChar char="-"/>
            </a:pPr>
            <a:r>
              <a:rPr lang="en-GB" sz="6400" dirty="0"/>
              <a:t>Suit/Formal Clothing</a:t>
            </a:r>
          </a:p>
          <a:p>
            <a:pPr marL="342900" indent="-342900">
              <a:buFontTx/>
              <a:buChar char="-"/>
            </a:pPr>
            <a:r>
              <a:rPr lang="en-GB" sz="6400" dirty="0"/>
              <a:t>Fake Mustache </a:t>
            </a:r>
          </a:p>
          <a:p>
            <a:r>
              <a:rPr lang="en-GB" sz="6400" dirty="0"/>
              <a:t>Props</a:t>
            </a:r>
          </a:p>
          <a:p>
            <a:pPr marL="342900" indent="-342900">
              <a:buFontTx/>
              <a:buChar char="-"/>
            </a:pPr>
            <a:r>
              <a:rPr lang="en-GB" sz="6400" dirty="0"/>
              <a:t>Mask but we are waiting for the results from our questionnaire</a:t>
            </a:r>
          </a:p>
          <a:p>
            <a:pPr marL="342900" indent="-342900">
              <a:buFontTx/>
              <a:buChar char="-"/>
            </a:pPr>
            <a:r>
              <a:rPr lang="en-GB" sz="6400" dirty="0"/>
              <a:t>Fake Blood </a:t>
            </a:r>
          </a:p>
          <a:p>
            <a:pPr marL="342900" indent="-342900">
              <a:buFontTx/>
              <a:buChar char="-"/>
            </a:pPr>
            <a:r>
              <a:rPr lang="en-GB" sz="6400" dirty="0"/>
              <a:t>Time appropriate weaponry (switchblades/vintage knife) awaiting responses</a:t>
            </a:r>
          </a:p>
          <a:p>
            <a:pPr marL="342900" indent="-342900">
              <a:buFontTx/>
              <a:buChar char="-"/>
            </a:pPr>
            <a:r>
              <a:rPr lang="en-GB" sz="6400" dirty="0"/>
              <a:t>-Zippo lighters</a:t>
            </a:r>
          </a:p>
          <a:p>
            <a:pPr marL="342900" indent="-342900">
              <a:buFontTx/>
              <a:buChar char="-"/>
            </a:pPr>
            <a:endParaRPr lang="en-GB" dirty="0"/>
          </a:p>
        </p:txBody>
      </p:sp>
    </p:spTree>
    <p:extLst>
      <p:ext uri="{BB962C8B-B14F-4D97-AF65-F5344CB8AC3E}">
        <p14:creationId xmlns:p14="http://schemas.microsoft.com/office/powerpoint/2010/main" val="2131180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A6A6-2514-4843-90F5-0349600F8A07}"/>
              </a:ext>
            </a:extLst>
          </p:cNvPr>
          <p:cNvSpPr>
            <a:spLocks noGrp="1"/>
          </p:cNvSpPr>
          <p:nvPr>
            <p:ph type="ctrTitle"/>
          </p:nvPr>
        </p:nvSpPr>
        <p:spPr>
          <a:xfrm>
            <a:off x="457709" y="-1721841"/>
            <a:ext cx="8001000" cy="2971801"/>
          </a:xfrm>
        </p:spPr>
        <p:txBody>
          <a:bodyPr/>
          <a:lstStyle/>
          <a:p>
            <a:r>
              <a:rPr lang="en-GB" dirty="0"/>
              <a:t>Music and sound</a:t>
            </a:r>
          </a:p>
        </p:txBody>
      </p:sp>
      <p:sp>
        <p:nvSpPr>
          <p:cNvPr id="3" name="Subtitle 2">
            <a:extLst>
              <a:ext uri="{FF2B5EF4-FFF2-40B4-BE49-F238E27FC236}">
                <a16:creationId xmlns:a16="http://schemas.microsoft.com/office/drawing/2014/main" id="{6B5DF490-1463-4888-AC82-A5F263BF3746}"/>
              </a:ext>
            </a:extLst>
          </p:cNvPr>
          <p:cNvSpPr>
            <a:spLocks noGrp="1"/>
          </p:cNvSpPr>
          <p:nvPr>
            <p:ph type="subTitle" idx="1"/>
          </p:nvPr>
        </p:nvSpPr>
        <p:spPr>
          <a:xfrm>
            <a:off x="1070106" y="1637562"/>
            <a:ext cx="6400800" cy="1947333"/>
          </a:xfrm>
        </p:spPr>
        <p:txBody>
          <a:bodyPr>
            <a:noAutofit/>
          </a:bodyPr>
          <a:lstStyle/>
          <a:p>
            <a:r>
              <a:rPr lang="en-GB" sz="1600" dirty="0"/>
              <a:t>​</a:t>
            </a:r>
          </a:p>
          <a:p>
            <a:r>
              <a:rPr lang="en-GB" sz="1600" dirty="0"/>
              <a:t>Nolan films include music that mimics the emotions of the characters in a scene, like synthesized songs that represent a heart-racing/beating. https://www.youtube.com/watch?v=3LEJGxXzuAE</a:t>
            </a:r>
          </a:p>
          <a:p>
            <a:endParaRPr lang="en-GB" sz="1600" dirty="0"/>
          </a:p>
          <a:p>
            <a:r>
              <a:rPr lang="en-GB" sz="1600" dirty="0"/>
              <a:t>We could use this type of music in our film for the murder scenes, to show the panic of the victims before they are killed. </a:t>
            </a:r>
          </a:p>
          <a:p>
            <a:r>
              <a:rPr lang="en-GB" sz="1600" dirty="0"/>
              <a:t>We could also use distorted sounds/music during the scenes where we focus on the serial killer when he is by himself, not on his talk show and not killing, just left with his own thoughts.</a:t>
            </a:r>
          </a:p>
          <a:p>
            <a:r>
              <a:rPr lang="en-GB" sz="1600" dirty="0"/>
              <a:t>We will have also add the sound effect of audience members clapping during the talk show to show that there are audience members without having to actually film them.</a:t>
            </a:r>
          </a:p>
          <a:p>
            <a:r>
              <a:rPr lang="en-GB" sz="1600" dirty="0"/>
              <a:t>Other sound effects could include screams and sounds of a knife piercing into the victims. </a:t>
            </a:r>
          </a:p>
        </p:txBody>
      </p:sp>
    </p:spTree>
    <p:extLst>
      <p:ext uri="{BB962C8B-B14F-4D97-AF65-F5344CB8AC3E}">
        <p14:creationId xmlns:p14="http://schemas.microsoft.com/office/powerpoint/2010/main" val="463454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C39EC-630A-4AA3-A796-6B4BE9F27018}"/>
              </a:ext>
            </a:extLst>
          </p:cNvPr>
          <p:cNvSpPr>
            <a:spLocks noGrp="1"/>
          </p:cNvSpPr>
          <p:nvPr>
            <p:ph type="title"/>
          </p:nvPr>
        </p:nvSpPr>
        <p:spPr>
          <a:xfrm>
            <a:off x="474488" y="242503"/>
            <a:ext cx="8534400" cy="1507067"/>
          </a:xfrm>
        </p:spPr>
        <p:txBody>
          <a:bodyPr/>
          <a:lstStyle/>
          <a:p>
            <a:r>
              <a:rPr lang="en-GB" dirty="0"/>
              <a:t>Target Audience</a:t>
            </a:r>
          </a:p>
        </p:txBody>
      </p:sp>
      <p:sp>
        <p:nvSpPr>
          <p:cNvPr id="3" name="Content Placeholder 2">
            <a:extLst>
              <a:ext uri="{FF2B5EF4-FFF2-40B4-BE49-F238E27FC236}">
                <a16:creationId xmlns:a16="http://schemas.microsoft.com/office/drawing/2014/main" id="{A70A9767-53C9-43E7-8A3E-84E7BB262987}"/>
              </a:ext>
            </a:extLst>
          </p:cNvPr>
          <p:cNvSpPr>
            <a:spLocks noGrp="1"/>
          </p:cNvSpPr>
          <p:nvPr>
            <p:ph idx="1"/>
          </p:nvPr>
        </p:nvSpPr>
        <p:spPr>
          <a:xfrm>
            <a:off x="504359" y="2153873"/>
            <a:ext cx="8534400" cy="3615267"/>
          </a:xfrm>
        </p:spPr>
        <p:txBody>
          <a:bodyPr/>
          <a:lstStyle/>
          <a:p>
            <a:pPr marL="0" indent="0">
              <a:buNone/>
            </a:pPr>
            <a:r>
              <a:rPr lang="en-GB" dirty="0"/>
              <a:t>We are targeting explores as these are younger demographics target audiences who seek adventure and excitement so our story line could provide this. They would be class E as they would be unemployed/students.</a:t>
            </a:r>
          </a:p>
          <a:p>
            <a:pPr marL="0" indent="0">
              <a:buNone/>
            </a:pPr>
            <a:endParaRPr lang="en-GB" dirty="0"/>
          </a:p>
          <a:p>
            <a:pPr marL="0" indent="0">
              <a:buNone/>
            </a:pPr>
            <a:r>
              <a:rPr lang="en-GB" dirty="0"/>
              <a:t>We can also reach older target audience as our film has aspects of film noire. Which is a genre that older audiences will be familiar with. These older audiences would fit into the resigned section as they seek security and familiarity.</a:t>
            </a:r>
          </a:p>
          <a:p>
            <a:pPr marL="0" indent="0">
              <a:buNone/>
            </a:pPr>
            <a:endParaRPr lang="en-GB" dirty="0"/>
          </a:p>
        </p:txBody>
      </p:sp>
    </p:spTree>
    <p:extLst>
      <p:ext uri="{BB962C8B-B14F-4D97-AF65-F5344CB8AC3E}">
        <p14:creationId xmlns:p14="http://schemas.microsoft.com/office/powerpoint/2010/main" val="375349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978B7-666E-4D01-A1C1-9F92A4DE1AEC}"/>
              </a:ext>
            </a:extLst>
          </p:cNvPr>
          <p:cNvSpPr>
            <a:spLocks noGrp="1"/>
          </p:cNvSpPr>
          <p:nvPr>
            <p:ph type="title"/>
          </p:nvPr>
        </p:nvSpPr>
        <p:spPr/>
        <p:txBody>
          <a:bodyPr/>
          <a:lstStyle/>
          <a:p>
            <a:r>
              <a:rPr lang="en-GB" dirty="0"/>
              <a:t>If things go wrong</a:t>
            </a:r>
          </a:p>
        </p:txBody>
      </p:sp>
      <p:sp>
        <p:nvSpPr>
          <p:cNvPr id="3" name="Content Placeholder 2">
            <a:extLst>
              <a:ext uri="{FF2B5EF4-FFF2-40B4-BE49-F238E27FC236}">
                <a16:creationId xmlns:a16="http://schemas.microsoft.com/office/drawing/2014/main" id="{A1E9EAFE-50D0-456C-B577-A78B55226CF9}"/>
              </a:ext>
            </a:extLst>
          </p:cNvPr>
          <p:cNvSpPr>
            <a:spLocks noGrp="1"/>
          </p:cNvSpPr>
          <p:nvPr>
            <p:ph idx="1"/>
          </p:nvPr>
        </p:nvSpPr>
        <p:spPr/>
        <p:txBody>
          <a:bodyPr/>
          <a:lstStyle/>
          <a:p>
            <a:r>
              <a:rPr lang="en-GB" dirty="0"/>
              <a:t>If our actors don’t show up, we will need back up actors so we can still film.</a:t>
            </a:r>
          </a:p>
          <a:p>
            <a:endParaRPr lang="en-GB" dirty="0"/>
          </a:p>
          <a:p>
            <a:r>
              <a:rPr lang="en-GB" dirty="0"/>
              <a:t>If it is raining we will try and reschedule a different day and swap different locations around. </a:t>
            </a:r>
          </a:p>
          <a:p>
            <a:endParaRPr lang="en-GB" dirty="0"/>
          </a:p>
          <a:p>
            <a:r>
              <a:rPr lang="en-GB" dirty="0"/>
              <a:t>If there are any technical difficulties, we will refilm. </a:t>
            </a:r>
          </a:p>
        </p:txBody>
      </p:sp>
    </p:spTree>
    <p:extLst>
      <p:ext uri="{BB962C8B-B14F-4D97-AF65-F5344CB8AC3E}">
        <p14:creationId xmlns:p14="http://schemas.microsoft.com/office/powerpoint/2010/main" val="1960679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C4B6F-7CBA-47A7-A1A1-27517366276C}"/>
              </a:ext>
            </a:extLst>
          </p:cNvPr>
          <p:cNvSpPr>
            <a:spLocks noGrp="1"/>
          </p:cNvSpPr>
          <p:nvPr>
            <p:ph type="title"/>
          </p:nvPr>
        </p:nvSpPr>
        <p:spPr>
          <a:xfrm>
            <a:off x="382208" y="343171"/>
            <a:ext cx="8534400" cy="1507067"/>
          </a:xfrm>
        </p:spPr>
        <p:txBody>
          <a:bodyPr/>
          <a:lstStyle/>
          <a:p>
            <a:r>
              <a:rPr lang="en-GB" dirty="0"/>
              <a:t>Locations</a:t>
            </a:r>
          </a:p>
        </p:txBody>
      </p:sp>
      <p:sp>
        <p:nvSpPr>
          <p:cNvPr id="3" name="Content Placeholder 2">
            <a:extLst>
              <a:ext uri="{FF2B5EF4-FFF2-40B4-BE49-F238E27FC236}">
                <a16:creationId xmlns:a16="http://schemas.microsoft.com/office/drawing/2014/main" id="{8AC68607-C0CD-41E4-81F9-A9924F7A4E8B}"/>
              </a:ext>
            </a:extLst>
          </p:cNvPr>
          <p:cNvSpPr>
            <a:spLocks noGrp="1"/>
          </p:cNvSpPr>
          <p:nvPr>
            <p:ph idx="1"/>
          </p:nvPr>
        </p:nvSpPr>
        <p:spPr>
          <a:xfrm>
            <a:off x="382208" y="2078373"/>
            <a:ext cx="8534400" cy="3615267"/>
          </a:xfrm>
        </p:spPr>
        <p:txBody>
          <a:bodyPr/>
          <a:lstStyle/>
          <a:p>
            <a:r>
              <a:rPr lang="en-GB" dirty="0"/>
              <a:t>The locations we will need to film our short film is the TV studio so that we can film the TV show host. We will need alleyways to create the death scene.  We will also need to film at the stairs in college. We will need a bus stop so we can create the scene where the killer is going to murder the victim. We need to use the multi car park at the mall so we can create the running scene.</a:t>
            </a:r>
          </a:p>
        </p:txBody>
      </p:sp>
      <p:pic>
        <p:nvPicPr>
          <p:cNvPr id="4" name="Picture 3">
            <a:extLst>
              <a:ext uri="{FF2B5EF4-FFF2-40B4-BE49-F238E27FC236}">
                <a16:creationId xmlns:a16="http://schemas.microsoft.com/office/drawing/2014/main" id="{E4180086-99C0-4877-A45F-AF12C7799D7C}"/>
              </a:ext>
            </a:extLst>
          </p:cNvPr>
          <p:cNvPicPr>
            <a:picLocks noChangeAspect="1"/>
          </p:cNvPicPr>
          <p:nvPr/>
        </p:nvPicPr>
        <p:blipFill>
          <a:blip r:embed="rId2"/>
          <a:stretch>
            <a:fillRect/>
          </a:stretch>
        </p:blipFill>
        <p:spPr>
          <a:xfrm>
            <a:off x="8976221" y="171974"/>
            <a:ext cx="3129268" cy="2346951"/>
          </a:xfrm>
          <a:prstGeom prst="rect">
            <a:avLst/>
          </a:prstGeom>
        </p:spPr>
      </p:pic>
      <p:pic>
        <p:nvPicPr>
          <p:cNvPr id="5" name="Picture 4">
            <a:extLst>
              <a:ext uri="{FF2B5EF4-FFF2-40B4-BE49-F238E27FC236}">
                <a16:creationId xmlns:a16="http://schemas.microsoft.com/office/drawing/2014/main" id="{7D4B0C10-CE8E-4D01-853B-77767B8A1559}"/>
              </a:ext>
            </a:extLst>
          </p:cNvPr>
          <p:cNvPicPr>
            <a:picLocks noChangeAspect="1"/>
          </p:cNvPicPr>
          <p:nvPr/>
        </p:nvPicPr>
        <p:blipFill>
          <a:blip r:embed="rId3"/>
          <a:stretch>
            <a:fillRect/>
          </a:stretch>
        </p:blipFill>
        <p:spPr>
          <a:xfrm>
            <a:off x="6484690" y="235190"/>
            <a:ext cx="1554704" cy="2495426"/>
          </a:xfrm>
          <a:prstGeom prst="rect">
            <a:avLst/>
          </a:prstGeom>
        </p:spPr>
      </p:pic>
      <p:pic>
        <p:nvPicPr>
          <p:cNvPr id="6" name="Picture 5">
            <a:extLst>
              <a:ext uri="{FF2B5EF4-FFF2-40B4-BE49-F238E27FC236}">
                <a16:creationId xmlns:a16="http://schemas.microsoft.com/office/drawing/2014/main" id="{18CB5866-81A1-45BD-9E0D-06B4791FEA5E}"/>
              </a:ext>
            </a:extLst>
          </p:cNvPr>
          <p:cNvPicPr>
            <a:picLocks noChangeAspect="1"/>
          </p:cNvPicPr>
          <p:nvPr/>
        </p:nvPicPr>
        <p:blipFill>
          <a:blip r:embed="rId4"/>
          <a:stretch>
            <a:fillRect/>
          </a:stretch>
        </p:blipFill>
        <p:spPr>
          <a:xfrm>
            <a:off x="8830097" y="4339076"/>
            <a:ext cx="3275392" cy="2456544"/>
          </a:xfrm>
          <a:prstGeom prst="rect">
            <a:avLst/>
          </a:prstGeom>
        </p:spPr>
      </p:pic>
    </p:spTree>
    <p:extLst>
      <p:ext uri="{BB962C8B-B14F-4D97-AF65-F5344CB8AC3E}">
        <p14:creationId xmlns:p14="http://schemas.microsoft.com/office/powerpoint/2010/main" val="4106358952"/>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159</TotalTime>
  <Words>738</Words>
  <Application>Microsoft Office PowerPoint</Application>
  <PresentationFormat>Widescreen</PresentationFormat>
  <Paragraphs>57</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Agency FB</vt:lpstr>
      <vt:lpstr>Bahnschrift SemiBold</vt:lpstr>
      <vt:lpstr>Century Gothic</vt:lpstr>
      <vt:lpstr>Wingdings 3</vt:lpstr>
      <vt:lpstr>Slice</vt:lpstr>
      <vt:lpstr>Short film pitch</vt:lpstr>
      <vt:lpstr>Storyline</vt:lpstr>
      <vt:lpstr>BBFC RATING</vt:lpstr>
      <vt:lpstr>Auteur stylings</vt:lpstr>
      <vt:lpstr>Costumes &amp; Props</vt:lpstr>
      <vt:lpstr>Music and sound</vt:lpstr>
      <vt:lpstr>Target Audience</vt:lpstr>
      <vt:lpstr>If things go wrong</vt:lpstr>
      <vt:lpstr>Locations</vt:lpstr>
      <vt:lpstr>Mood board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film pitch</dc:title>
  <dc:creator>Kayley Rutledge</dc:creator>
  <cp:lastModifiedBy>Jakub Gutowski</cp:lastModifiedBy>
  <cp:revision>12</cp:revision>
  <dcterms:created xsi:type="dcterms:W3CDTF">2020-10-01T09:43:37Z</dcterms:created>
  <dcterms:modified xsi:type="dcterms:W3CDTF">2020-10-02T08:53:49Z</dcterms:modified>
</cp:coreProperties>
</file>