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aleway"/>
      <p:regular r:id="rId19"/>
      <p:bold r:id="rId20"/>
      <p:italic r:id="rId21"/>
      <p:boldItalic r:id="rId22"/>
    </p:embeddedFont>
    <p:embeddedFont>
      <p:font typeface="Oswald"/>
      <p:regular r:id="rId23"/>
      <p:bold r:id="rId24"/>
    </p:embeddedFont>
    <p:embeddedFont>
      <p:font typeface="Source Sans Pr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Oswald-bold.fntdata"/><Relationship Id="rId23"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SansPro-bold.fntdata"/><Relationship Id="rId25" Type="http://schemas.openxmlformats.org/officeDocument/2006/relationships/font" Target="fonts/SourceSansPro-regular.fntdata"/><Relationship Id="rId28" Type="http://schemas.openxmlformats.org/officeDocument/2006/relationships/font" Target="fonts/SourceSansPro-boldItalic.fntdata"/><Relationship Id="rId27" Type="http://schemas.openxmlformats.org/officeDocument/2006/relationships/font" Target="fonts/SourceSansPr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76892cce56_6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6892cce56_6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76892cce56_8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6892cce56_8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76892cce56_4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6892cce56_4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6892cce56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6892cce56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76892cce56_4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76892cce56_4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76892cce56_8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6892cce56_8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6892cce56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6892cce56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76892cce56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6892cce56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76892cce56_1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6892cce56_1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76892cce56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6892cce56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76892cce56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6892cce56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6892cce56_9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6892cce56_9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ctrTitle"/>
          </p:nvPr>
        </p:nvSpPr>
        <p:spPr>
          <a:xfrm>
            <a:off x="156725" y="2571750"/>
            <a:ext cx="8183700" cy="147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4800">
                <a:solidFill>
                  <a:srgbClr val="000000"/>
                </a:solidFill>
                <a:latin typeface="Oswald"/>
                <a:ea typeface="Oswald"/>
                <a:cs typeface="Oswald"/>
                <a:sym typeface="Oswald"/>
              </a:rPr>
              <a:t>Point Heist</a:t>
            </a:r>
            <a:endParaRPr sz="4800">
              <a:solidFill>
                <a:srgbClr val="000000"/>
              </a:solidFill>
              <a:latin typeface="Oswald"/>
              <a:ea typeface="Oswald"/>
              <a:cs typeface="Oswald"/>
              <a:sym typeface="Oswald"/>
            </a:endParaRPr>
          </a:p>
        </p:txBody>
      </p:sp>
      <p:sp>
        <p:nvSpPr>
          <p:cNvPr id="59" name="Google Shape;59;p13"/>
          <p:cNvSpPr txBox="1"/>
          <p:nvPr>
            <p:ph idx="1" type="subTitle"/>
          </p:nvPr>
        </p:nvSpPr>
        <p:spPr>
          <a:xfrm>
            <a:off x="2529150" y="181950"/>
            <a:ext cx="4085700" cy="2389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t>Shamaim- Director</a:t>
            </a:r>
            <a:endParaRPr/>
          </a:p>
          <a:p>
            <a:pPr indent="0" lvl="0" marL="0" rtl="0" algn="ctr">
              <a:spcBef>
                <a:spcPts val="0"/>
              </a:spcBef>
              <a:spcAft>
                <a:spcPts val="0"/>
              </a:spcAft>
              <a:buNone/>
            </a:pPr>
            <a:r>
              <a:rPr lang="en-GB"/>
              <a:t>James- Host</a:t>
            </a:r>
            <a:endParaRPr/>
          </a:p>
          <a:p>
            <a:pPr indent="0" lvl="0" marL="0" rtl="0" algn="ctr">
              <a:spcBef>
                <a:spcPts val="0"/>
              </a:spcBef>
              <a:spcAft>
                <a:spcPts val="0"/>
              </a:spcAft>
              <a:buNone/>
            </a:pPr>
            <a:r>
              <a:rPr lang="en-GB"/>
              <a:t>Callum- Camera Op</a:t>
            </a:r>
            <a:endParaRPr/>
          </a:p>
          <a:p>
            <a:pPr indent="0" lvl="0" marL="0" rtl="0" algn="ctr">
              <a:spcBef>
                <a:spcPts val="0"/>
              </a:spcBef>
              <a:spcAft>
                <a:spcPts val="0"/>
              </a:spcAft>
              <a:buNone/>
            </a:pPr>
            <a:r>
              <a:rPr lang="en-GB"/>
              <a:t>Kayley- Camera op</a:t>
            </a:r>
            <a:endParaRPr/>
          </a:p>
          <a:p>
            <a:pPr indent="0" lvl="0" marL="0" rtl="0" algn="ctr">
              <a:spcBef>
                <a:spcPts val="0"/>
              </a:spcBef>
              <a:spcAft>
                <a:spcPts val="0"/>
              </a:spcAft>
              <a:buNone/>
            </a:pPr>
            <a:r>
              <a:rPr lang="en-GB"/>
              <a:t>Esther- Camera op</a:t>
            </a:r>
            <a:endParaRPr/>
          </a:p>
          <a:p>
            <a:pPr indent="0" lvl="0" marL="0" rtl="0" algn="ctr">
              <a:spcBef>
                <a:spcPts val="0"/>
              </a:spcBef>
              <a:spcAft>
                <a:spcPts val="0"/>
              </a:spcAft>
              <a:buNone/>
            </a:pPr>
            <a:r>
              <a:rPr lang="en-GB"/>
              <a:t>Kacper- Lighting/sound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2"/>
          <p:cNvSpPr txBox="1"/>
          <p:nvPr>
            <p:ph type="ctrTitle"/>
          </p:nvPr>
        </p:nvSpPr>
        <p:spPr>
          <a:xfrm>
            <a:off x="172350" y="4156850"/>
            <a:ext cx="4106700" cy="70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latin typeface="Oswald"/>
                <a:ea typeface="Oswald"/>
                <a:cs typeface="Oswald"/>
                <a:sym typeface="Oswald"/>
              </a:rPr>
              <a:t>Contestants</a:t>
            </a:r>
            <a:endParaRPr>
              <a:latin typeface="Oswald"/>
              <a:ea typeface="Oswald"/>
              <a:cs typeface="Oswald"/>
              <a:sym typeface="Oswald"/>
            </a:endParaRPr>
          </a:p>
        </p:txBody>
      </p:sp>
      <p:sp>
        <p:nvSpPr>
          <p:cNvPr id="124" name="Google Shape;124;p22"/>
          <p:cNvSpPr txBox="1"/>
          <p:nvPr>
            <p:ph idx="1" type="subTitle"/>
          </p:nvPr>
        </p:nvSpPr>
        <p:spPr>
          <a:xfrm>
            <a:off x="172350" y="584700"/>
            <a:ext cx="8817900" cy="1991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GB"/>
              <a:t>The contestants that we are using are last week winners against a new team from this week. </a:t>
            </a:r>
            <a:endParaRPr/>
          </a:p>
          <a:p>
            <a:pPr indent="-381000" lvl="0" marL="457200" rtl="0" algn="l">
              <a:spcBef>
                <a:spcPts val="0"/>
              </a:spcBef>
              <a:spcAft>
                <a:spcPts val="0"/>
              </a:spcAft>
              <a:buSzPts val="2400"/>
              <a:buChar char="●"/>
            </a:pPr>
            <a:r>
              <a:rPr lang="en-GB"/>
              <a:t>The teams are 3 VS 3. The teams are mixed so female and male. </a:t>
            </a:r>
            <a:endParaRPr/>
          </a:p>
          <a:p>
            <a:pPr indent="-381000" lvl="0" marL="457200" rtl="0" algn="l">
              <a:spcBef>
                <a:spcPts val="0"/>
              </a:spcBef>
              <a:spcAft>
                <a:spcPts val="0"/>
              </a:spcAft>
              <a:buSzPts val="2400"/>
              <a:buChar char="●"/>
            </a:pPr>
            <a:r>
              <a:rPr lang="en-GB"/>
              <a:t>The type of people that we are looking for are a group of friends, bubbly characters with a good </a:t>
            </a:r>
            <a:r>
              <a:rPr lang="en-GB"/>
              <a:t>general</a:t>
            </a:r>
            <a:r>
              <a:rPr lang="en-GB"/>
              <a:t> knowledge.</a:t>
            </a:r>
            <a:endParaRPr/>
          </a:p>
          <a:p>
            <a:pPr indent="0" lvl="0" marL="0" rtl="0" algn="l">
              <a:spcBef>
                <a:spcPts val="0"/>
              </a:spcBef>
              <a:spcAft>
                <a:spcPts val="0"/>
              </a:spcAft>
              <a:buNone/>
            </a:pPr>
            <a:r>
              <a:t/>
            </a:r>
            <a:endParaRPr/>
          </a:p>
        </p:txBody>
      </p:sp>
      <p:sp>
        <p:nvSpPr>
          <p:cNvPr id="125" name="Google Shape;125;p22"/>
          <p:cNvSpPr txBox="1"/>
          <p:nvPr>
            <p:ph idx="1" type="subTitle"/>
          </p:nvPr>
        </p:nvSpPr>
        <p:spPr>
          <a:xfrm>
            <a:off x="172350" y="0"/>
            <a:ext cx="7143000" cy="538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t>The contestants for our game show are:</a:t>
            </a:r>
            <a:endParaRPr/>
          </a:p>
          <a:p>
            <a:pPr indent="0" lvl="0" marL="0" rtl="0" algn="l">
              <a:spcBef>
                <a:spcPts val="0"/>
              </a:spcBef>
              <a:spcAft>
                <a:spcPts val="0"/>
              </a:spcAft>
              <a:buNone/>
            </a:pPr>
            <a:r>
              <a:t/>
            </a:r>
            <a:endParaRPr/>
          </a:p>
        </p:txBody>
      </p:sp>
      <p:pic>
        <p:nvPicPr>
          <p:cNvPr id="126" name="Google Shape;126;p22"/>
          <p:cNvPicPr preferRelativeResize="0"/>
          <p:nvPr/>
        </p:nvPicPr>
        <p:blipFill rotWithShape="1">
          <a:blip r:embed="rId3">
            <a:alphaModFix/>
          </a:blip>
          <a:srcRect b="8433" l="7463" r="6949" t="0"/>
          <a:stretch/>
        </p:blipFill>
        <p:spPr>
          <a:xfrm>
            <a:off x="6569160" y="2825066"/>
            <a:ext cx="1892980" cy="20068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3"/>
          <p:cNvSpPr txBox="1"/>
          <p:nvPr>
            <p:ph type="ctrTitle"/>
          </p:nvPr>
        </p:nvSpPr>
        <p:spPr>
          <a:xfrm>
            <a:off x="551375" y="3185850"/>
            <a:ext cx="8183700" cy="147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Prizes</a:t>
            </a:r>
            <a:endParaRPr/>
          </a:p>
        </p:txBody>
      </p:sp>
      <p:sp>
        <p:nvSpPr>
          <p:cNvPr id="132" name="Google Shape;132;p23"/>
          <p:cNvSpPr txBox="1"/>
          <p:nvPr>
            <p:ph idx="1" type="subTitle"/>
          </p:nvPr>
        </p:nvSpPr>
        <p:spPr>
          <a:xfrm>
            <a:off x="-3070025" y="-2505025"/>
            <a:ext cx="8664000" cy="2654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GB"/>
              <a:t>We decided that we are going to give the team that wins a medal </a:t>
            </a:r>
            <a:r>
              <a:rPr lang="en-GB"/>
              <a:t>and a</a:t>
            </a:r>
            <a:r>
              <a:rPr lang="en-GB"/>
              <a:t> bar of chocolate. </a:t>
            </a:r>
            <a:endParaRPr/>
          </a:p>
          <a:p>
            <a:pPr indent="-381000" lvl="0" marL="457200" rtl="0" algn="l">
              <a:spcBef>
                <a:spcPts val="0"/>
              </a:spcBef>
              <a:spcAft>
                <a:spcPts val="0"/>
              </a:spcAft>
              <a:buSzPts val="2400"/>
              <a:buChar char="●"/>
            </a:pPr>
            <a:r>
              <a:rPr lang="en-GB"/>
              <a:t>We are going to get the medal from amazon and the bar of chocolate from a local store.  </a:t>
            </a:r>
            <a:endParaRPr/>
          </a:p>
          <a:p>
            <a:pPr indent="0" lvl="0" marL="457200" rtl="0" algn="l">
              <a:spcBef>
                <a:spcPts val="0"/>
              </a:spcBef>
              <a:spcAft>
                <a:spcPts val="0"/>
              </a:spcAft>
              <a:buNone/>
            </a:pPr>
            <a:r>
              <a:t/>
            </a:r>
            <a:endParaRPr/>
          </a:p>
        </p:txBody>
      </p:sp>
      <p:pic>
        <p:nvPicPr>
          <p:cNvPr id="133" name="Google Shape;133;p23"/>
          <p:cNvPicPr preferRelativeResize="0"/>
          <p:nvPr/>
        </p:nvPicPr>
        <p:blipFill rotWithShape="1">
          <a:blip r:embed="rId3">
            <a:alphaModFix/>
          </a:blip>
          <a:srcRect b="-8226" l="-29817" r="10499" t="10987"/>
          <a:stretch/>
        </p:blipFill>
        <p:spPr>
          <a:xfrm>
            <a:off x="6288425" y="2266350"/>
            <a:ext cx="2855575" cy="2484151"/>
          </a:xfrm>
          <a:prstGeom prst="rect">
            <a:avLst/>
          </a:prstGeom>
          <a:noFill/>
          <a:ln>
            <a:noFill/>
          </a:ln>
        </p:spPr>
      </p:pic>
      <p:pic>
        <p:nvPicPr>
          <p:cNvPr id="134" name="Google Shape;134;p23"/>
          <p:cNvPicPr preferRelativeResize="0"/>
          <p:nvPr/>
        </p:nvPicPr>
        <p:blipFill rotWithShape="1">
          <a:blip r:embed="rId4">
            <a:alphaModFix/>
          </a:blip>
          <a:srcRect b="18026" l="0" r="0" t="0"/>
          <a:stretch/>
        </p:blipFill>
        <p:spPr>
          <a:xfrm>
            <a:off x="3729050" y="3525775"/>
            <a:ext cx="3629530" cy="1473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4"/>
          <p:cNvSpPr txBox="1"/>
          <p:nvPr>
            <p:ph type="ctrTitle"/>
          </p:nvPr>
        </p:nvSpPr>
        <p:spPr>
          <a:xfrm>
            <a:off x="128025" y="3025975"/>
            <a:ext cx="8183700" cy="147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Set design</a:t>
            </a:r>
            <a:endParaRPr/>
          </a:p>
        </p:txBody>
      </p:sp>
      <p:sp>
        <p:nvSpPr>
          <p:cNvPr id="140" name="Google Shape;140;p24"/>
          <p:cNvSpPr txBox="1"/>
          <p:nvPr/>
        </p:nvSpPr>
        <p:spPr>
          <a:xfrm>
            <a:off x="98850" y="-67575"/>
            <a:ext cx="8946300" cy="27021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SzPts val="1500"/>
              <a:buFont typeface="Source Sans Pro"/>
              <a:buChar char="●"/>
            </a:pPr>
            <a:r>
              <a:rPr lang="en-GB" sz="1500">
                <a:latin typeface="Source Sans Pro"/>
                <a:ea typeface="Source Sans Pro"/>
                <a:cs typeface="Source Sans Pro"/>
                <a:sym typeface="Source Sans Pro"/>
              </a:rPr>
              <a:t>We will have 2 teams with 3 people in them. </a:t>
            </a:r>
            <a:endParaRPr sz="1500">
              <a:latin typeface="Source Sans Pro"/>
              <a:ea typeface="Source Sans Pro"/>
              <a:cs typeface="Source Sans Pro"/>
              <a:sym typeface="Source Sans Pro"/>
            </a:endParaRPr>
          </a:p>
          <a:p>
            <a:pPr indent="-323850" lvl="0" marL="457200" rtl="0" algn="l">
              <a:spcBef>
                <a:spcPts val="0"/>
              </a:spcBef>
              <a:spcAft>
                <a:spcPts val="0"/>
              </a:spcAft>
              <a:buSzPts val="1500"/>
              <a:buFont typeface="Source Sans Pro"/>
              <a:buChar char="●"/>
            </a:pPr>
            <a:r>
              <a:rPr lang="en-GB" sz="1500">
                <a:latin typeface="Source Sans Pro"/>
                <a:ea typeface="Source Sans Pro"/>
                <a:cs typeface="Source Sans Pro"/>
                <a:sym typeface="Source Sans Pro"/>
              </a:rPr>
              <a:t>We will need to source 2 tables to act as panels, which we will place each team on. </a:t>
            </a:r>
            <a:endParaRPr sz="1500">
              <a:latin typeface="Source Sans Pro"/>
              <a:ea typeface="Source Sans Pro"/>
              <a:cs typeface="Source Sans Pro"/>
              <a:sym typeface="Source Sans Pro"/>
            </a:endParaRPr>
          </a:p>
          <a:p>
            <a:pPr indent="-323850" lvl="0" marL="457200" rtl="0" algn="l">
              <a:spcBef>
                <a:spcPts val="0"/>
              </a:spcBef>
              <a:spcAft>
                <a:spcPts val="0"/>
              </a:spcAft>
              <a:buSzPts val="1500"/>
              <a:buFont typeface="Source Sans Pro"/>
              <a:buChar char="●"/>
            </a:pPr>
            <a:r>
              <a:rPr lang="en-GB" sz="1500">
                <a:latin typeface="Source Sans Pro"/>
                <a:ea typeface="Source Sans Pro"/>
                <a:cs typeface="Source Sans Pro"/>
                <a:sym typeface="Source Sans Pro"/>
              </a:rPr>
              <a:t>These tables will be put on opposite sides, with the host on a podium in the middle. </a:t>
            </a:r>
            <a:endParaRPr sz="1500">
              <a:latin typeface="Source Sans Pro"/>
              <a:ea typeface="Source Sans Pro"/>
              <a:cs typeface="Source Sans Pro"/>
              <a:sym typeface="Source Sans Pro"/>
            </a:endParaRPr>
          </a:p>
          <a:p>
            <a:pPr indent="-323850" lvl="0" marL="457200" rtl="0" algn="l">
              <a:spcBef>
                <a:spcPts val="0"/>
              </a:spcBef>
              <a:spcAft>
                <a:spcPts val="0"/>
              </a:spcAft>
              <a:buSzPts val="1500"/>
              <a:buFont typeface="Source Sans Pro"/>
              <a:buChar char="●"/>
            </a:pPr>
            <a:r>
              <a:rPr lang="en-GB" sz="1500">
                <a:latin typeface="Source Sans Pro"/>
                <a:ea typeface="Source Sans Pro"/>
                <a:cs typeface="Source Sans Pro"/>
                <a:sym typeface="Source Sans Pro"/>
              </a:rPr>
              <a:t>We will decorate the set with different props which help reflect a theme. For example, we will be hanging football tops on the walls to reflect the fact that we have a sport round. </a:t>
            </a:r>
            <a:endParaRPr sz="1500">
              <a:latin typeface="Source Sans Pro"/>
              <a:ea typeface="Source Sans Pro"/>
              <a:cs typeface="Source Sans Pro"/>
              <a:sym typeface="Source Sans Pro"/>
            </a:endParaRPr>
          </a:p>
          <a:p>
            <a:pPr indent="-323850" lvl="0" marL="457200" rtl="0" algn="l">
              <a:spcBef>
                <a:spcPts val="0"/>
              </a:spcBef>
              <a:spcAft>
                <a:spcPts val="0"/>
              </a:spcAft>
              <a:buSzPts val="1500"/>
              <a:buFont typeface="Source Sans Pro"/>
              <a:buChar char="●"/>
            </a:pPr>
            <a:r>
              <a:rPr lang="en-GB" sz="1500">
                <a:latin typeface="Source Sans Pro"/>
                <a:ea typeface="Source Sans Pro"/>
                <a:cs typeface="Source Sans Pro"/>
                <a:sym typeface="Source Sans Pro"/>
              </a:rPr>
              <a:t>We will also be sticking question marks to reflect the fact that it is a quiz show, as well as different celebrities faces as we have a pop culture round.</a:t>
            </a:r>
            <a:endParaRPr sz="1500">
              <a:latin typeface="Source Sans Pro"/>
              <a:ea typeface="Source Sans Pro"/>
              <a:cs typeface="Source Sans Pro"/>
              <a:sym typeface="Source Sans Pro"/>
            </a:endParaRPr>
          </a:p>
          <a:p>
            <a:pPr indent="-323850" lvl="0" marL="457200" rtl="0" algn="l">
              <a:spcBef>
                <a:spcPts val="0"/>
              </a:spcBef>
              <a:spcAft>
                <a:spcPts val="0"/>
              </a:spcAft>
              <a:buSzPts val="1500"/>
              <a:buFont typeface="Source Sans Pro"/>
              <a:buChar char="●"/>
            </a:pPr>
            <a:r>
              <a:rPr lang="en-GB" sz="1500">
                <a:latin typeface="Source Sans Pro"/>
                <a:ea typeface="Source Sans Pro"/>
                <a:cs typeface="Source Sans Pro"/>
                <a:sym typeface="Source Sans Pro"/>
              </a:rPr>
              <a:t>We will also be using purple and pink </a:t>
            </a:r>
            <a:r>
              <a:rPr lang="en-GB" sz="1500">
                <a:latin typeface="Source Sans Pro"/>
                <a:ea typeface="Source Sans Pro"/>
                <a:cs typeface="Source Sans Pro"/>
                <a:sym typeface="Source Sans Pro"/>
              </a:rPr>
              <a:t>gels</a:t>
            </a:r>
            <a:r>
              <a:rPr lang="en-GB" sz="1500">
                <a:latin typeface="Source Sans Pro"/>
                <a:ea typeface="Source Sans Pro"/>
                <a:cs typeface="Source Sans Pro"/>
                <a:sym typeface="Source Sans Pro"/>
              </a:rPr>
              <a:t> for lighting, as we want our set to be colourful and fun.  David will be helping us source these. </a:t>
            </a:r>
            <a:endParaRPr sz="1500">
              <a:latin typeface="Source Sans Pro"/>
              <a:ea typeface="Source Sans Pro"/>
              <a:cs typeface="Source Sans Pro"/>
              <a:sym typeface="Source Sans Pro"/>
            </a:endParaRPr>
          </a:p>
          <a:p>
            <a:pPr indent="-323850" lvl="0" marL="457200" rtl="0" algn="l">
              <a:spcBef>
                <a:spcPts val="0"/>
              </a:spcBef>
              <a:spcAft>
                <a:spcPts val="0"/>
              </a:spcAft>
              <a:buSzPts val="1500"/>
              <a:buFont typeface="Source Sans Pro"/>
              <a:buChar char="●"/>
            </a:pPr>
            <a:r>
              <a:rPr lang="en-GB" sz="1500">
                <a:latin typeface="Source Sans Pro"/>
                <a:ea typeface="Source Sans Pro"/>
                <a:cs typeface="Source Sans Pro"/>
                <a:sym typeface="Source Sans Pro"/>
              </a:rPr>
              <a:t>We are also going to be having the audience sat in front of a green screen, which will have our graphic/logo on it, which we will add into during post production. </a:t>
            </a:r>
            <a:endParaRPr sz="1500">
              <a:latin typeface="Source Sans Pro"/>
              <a:ea typeface="Source Sans Pro"/>
              <a:cs typeface="Source Sans Pro"/>
              <a:sym typeface="Source Sans Pro"/>
            </a:endParaRPr>
          </a:p>
        </p:txBody>
      </p:sp>
      <p:pic>
        <p:nvPicPr>
          <p:cNvPr id="141" name="Google Shape;141;p24"/>
          <p:cNvPicPr preferRelativeResize="0"/>
          <p:nvPr/>
        </p:nvPicPr>
        <p:blipFill>
          <a:blip r:embed="rId3">
            <a:alphaModFix/>
          </a:blip>
          <a:stretch>
            <a:fillRect/>
          </a:stretch>
        </p:blipFill>
        <p:spPr>
          <a:xfrm>
            <a:off x="3538725" y="3208850"/>
            <a:ext cx="2880374" cy="1637475"/>
          </a:xfrm>
          <a:prstGeom prst="rect">
            <a:avLst/>
          </a:prstGeom>
          <a:noFill/>
          <a:ln>
            <a:noFill/>
          </a:ln>
        </p:spPr>
      </p:pic>
      <p:pic>
        <p:nvPicPr>
          <p:cNvPr id="142" name="Google Shape;142;p24"/>
          <p:cNvPicPr preferRelativeResize="0"/>
          <p:nvPr/>
        </p:nvPicPr>
        <p:blipFill>
          <a:blip r:embed="rId4">
            <a:alphaModFix/>
          </a:blip>
          <a:stretch>
            <a:fillRect/>
          </a:stretch>
        </p:blipFill>
        <p:spPr>
          <a:xfrm>
            <a:off x="6851469" y="3172360"/>
            <a:ext cx="1861606" cy="1710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46" name="Shape 146"/>
        <p:cNvGrpSpPr/>
        <p:nvPr/>
      </p:nvGrpSpPr>
      <p:grpSpPr>
        <a:xfrm>
          <a:off x="0" y="0"/>
          <a:ext cx="0" cy="0"/>
          <a:chOff x="0" y="0"/>
          <a:chExt cx="0" cy="0"/>
        </a:xfrm>
      </p:grpSpPr>
      <p:sp>
        <p:nvSpPr>
          <p:cNvPr id="147" name="Google Shape;147;p25"/>
          <p:cNvSpPr txBox="1"/>
          <p:nvPr>
            <p:ph type="title"/>
          </p:nvPr>
        </p:nvSpPr>
        <p:spPr>
          <a:xfrm>
            <a:off x="109500" y="186150"/>
            <a:ext cx="8081700" cy="9855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a:highlight>
                  <a:srgbClr val="000000"/>
                </a:highlight>
              </a:rPr>
              <a:t>SET/MONTAGE</a:t>
            </a:r>
            <a:endParaRPr b="1">
              <a:highlight>
                <a:srgbClr val="000000"/>
              </a:highlight>
            </a:endParaRPr>
          </a:p>
        </p:txBody>
      </p:sp>
      <p:pic>
        <p:nvPicPr>
          <p:cNvPr id="148" name="Google Shape;148;p25"/>
          <p:cNvPicPr preferRelativeResize="0"/>
          <p:nvPr/>
        </p:nvPicPr>
        <p:blipFill>
          <a:blip r:embed="rId3">
            <a:alphaModFix/>
          </a:blip>
          <a:stretch>
            <a:fillRect/>
          </a:stretch>
        </p:blipFill>
        <p:spPr>
          <a:xfrm>
            <a:off x="109500" y="1123300"/>
            <a:ext cx="2185850" cy="1649698"/>
          </a:xfrm>
          <a:prstGeom prst="rect">
            <a:avLst/>
          </a:prstGeom>
          <a:noFill/>
          <a:ln>
            <a:noFill/>
          </a:ln>
        </p:spPr>
      </p:pic>
      <p:pic>
        <p:nvPicPr>
          <p:cNvPr id="149" name="Google Shape;149;p25"/>
          <p:cNvPicPr preferRelativeResize="0"/>
          <p:nvPr/>
        </p:nvPicPr>
        <p:blipFill>
          <a:blip r:embed="rId4">
            <a:alphaModFix/>
          </a:blip>
          <a:stretch>
            <a:fillRect/>
          </a:stretch>
        </p:blipFill>
        <p:spPr>
          <a:xfrm>
            <a:off x="5527062" y="1220363"/>
            <a:ext cx="2262436" cy="1649700"/>
          </a:xfrm>
          <a:prstGeom prst="rect">
            <a:avLst/>
          </a:prstGeom>
          <a:noFill/>
          <a:ln>
            <a:noFill/>
          </a:ln>
        </p:spPr>
      </p:pic>
      <p:pic>
        <p:nvPicPr>
          <p:cNvPr id="150" name="Google Shape;150;p25"/>
          <p:cNvPicPr preferRelativeResize="0"/>
          <p:nvPr/>
        </p:nvPicPr>
        <p:blipFill>
          <a:blip r:embed="rId5">
            <a:alphaModFix/>
          </a:blip>
          <a:stretch>
            <a:fillRect/>
          </a:stretch>
        </p:blipFill>
        <p:spPr>
          <a:xfrm>
            <a:off x="5441626" y="3041900"/>
            <a:ext cx="2433300" cy="2052900"/>
          </a:xfrm>
          <a:prstGeom prst="rect">
            <a:avLst/>
          </a:prstGeom>
          <a:noFill/>
          <a:ln>
            <a:noFill/>
          </a:ln>
        </p:spPr>
      </p:pic>
      <p:pic>
        <p:nvPicPr>
          <p:cNvPr id="151" name="Google Shape;151;p25"/>
          <p:cNvPicPr preferRelativeResize="0"/>
          <p:nvPr/>
        </p:nvPicPr>
        <p:blipFill>
          <a:blip r:embed="rId6">
            <a:alphaModFix/>
          </a:blip>
          <a:stretch>
            <a:fillRect/>
          </a:stretch>
        </p:blipFill>
        <p:spPr>
          <a:xfrm rot="-5400000">
            <a:off x="1085377" y="1894175"/>
            <a:ext cx="2224748" cy="4176503"/>
          </a:xfrm>
          <a:prstGeom prst="rect">
            <a:avLst/>
          </a:prstGeom>
          <a:noFill/>
          <a:ln>
            <a:noFill/>
          </a:ln>
        </p:spPr>
      </p:pic>
      <p:sp>
        <p:nvSpPr>
          <p:cNvPr id="152" name="Google Shape;152;p25"/>
          <p:cNvSpPr txBox="1"/>
          <p:nvPr/>
        </p:nvSpPr>
        <p:spPr>
          <a:xfrm>
            <a:off x="2497475" y="1417925"/>
            <a:ext cx="2199300" cy="9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chemeClr val="lt1"/>
                </a:solidFill>
                <a:latin typeface="Source Sans Pro"/>
                <a:ea typeface="Source Sans Pro"/>
                <a:cs typeface="Source Sans Pro"/>
                <a:sym typeface="Source Sans Pro"/>
              </a:rPr>
              <a:t>Spin the Wheel:</a:t>
            </a:r>
            <a:endParaRPr sz="9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t/>
            </a:r>
            <a:endParaRPr sz="9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sz="900">
                <a:solidFill>
                  <a:schemeClr val="lt1"/>
                </a:solidFill>
                <a:latin typeface="Source Sans Pro"/>
                <a:ea typeface="Source Sans Pro"/>
                <a:cs typeface="Source Sans Pro"/>
                <a:sym typeface="Source Sans Pro"/>
              </a:rPr>
              <a:t>Taking a ticket from a bucket that will</a:t>
            </a:r>
            <a:endParaRPr sz="9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sz="900">
                <a:solidFill>
                  <a:schemeClr val="lt1"/>
                </a:solidFill>
                <a:latin typeface="Source Sans Pro"/>
                <a:ea typeface="Source Sans Pro"/>
                <a:cs typeface="Source Sans Pro"/>
                <a:sym typeface="Source Sans Pro"/>
              </a:rPr>
              <a:t>Prompt a participant to spin the wheel or not depending on the ticket</a:t>
            </a:r>
            <a:endParaRPr sz="900">
              <a:solidFill>
                <a:schemeClr val="lt1"/>
              </a:solidFill>
              <a:latin typeface="Source Sans Pro"/>
              <a:ea typeface="Source Sans Pro"/>
              <a:cs typeface="Source Sans Pro"/>
              <a:sym typeface="Source Sans Pro"/>
            </a:endParaRPr>
          </a:p>
        </p:txBody>
      </p:sp>
      <p:sp>
        <p:nvSpPr>
          <p:cNvPr id="153" name="Google Shape;153;p25"/>
          <p:cNvSpPr txBox="1"/>
          <p:nvPr/>
        </p:nvSpPr>
        <p:spPr>
          <a:xfrm>
            <a:off x="7874925" y="1280300"/>
            <a:ext cx="1220700" cy="9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chemeClr val="lt1"/>
                </a:solidFill>
                <a:latin typeface="Source Sans Pro"/>
                <a:ea typeface="Source Sans Pro"/>
                <a:cs typeface="Source Sans Pro"/>
                <a:sym typeface="Source Sans Pro"/>
              </a:rPr>
              <a:t>Logo layouts:</a:t>
            </a:r>
            <a:endParaRPr sz="9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t/>
            </a:r>
            <a:endParaRPr sz="9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sz="900">
                <a:solidFill>
                  <a:schemeClr val="lt1"/>
                </a:solidFill>
                <a:latin typeface="Source Sans Pro"/>
                <a:ea typeface="Source Sans Pro"/>
                <a:cs typeface="Source Sans Pro"/>
                <a:sym typeface="Source Sans Pro"/>
              </a:rPr>
              <a:t>Here are 2 types of logos inclusions</a:t>
            </a:r>
            <a:endParaRPr sz="9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sz="900">
                <a:solidFill>
                  <a:schemeClr val="lt1"/>
                </a:solidFill>
                <a:latin typeface="Source Sans Pro"/>
                <a:ea typeface="Source Sans Pro"/>
                <a:cs typeface="Source Sans Pro"/>
                <a:sym typeface="Source Sans Pro"/>
              </a:rPr>
              <a:t>One for the host on stage and one for participants</a:t>
            </a:r>
            <a:endParaRPr sz="900">
              <a:solidFill>
                <a:schemeClr val="lt1"/>
              </a:solidFill>
              <a:latin typeface="Source Sans Pro"/>
              <a:ea typeface="Source Sans Pro"/>
              <a:cs typeface="Source Sans Pro"/>
              <a:sym typeface="Source Sans Pro"/>
            </a:endParaRPr>
          </a:p>
        </p:txBody>
      </p:sp>
      <p:sp>
        <p:nvSpPr>
          <p:cNvPr id="154" name="Google Shape;154;p25"/>
          <p:cNvSpPr txBox="1"/>
          <p:nvPr/>
        </p:nvSpPr>
        <p:spPr>
          <a:xfrm>
            <a:off x="7874925" y="3100375"/>
            <a:ext cx="1220700" cy="9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chemeClr val="lt1"/>
                </a:solidFill>
                <a:latin typeface="Source Sans Pro"/>
                <a:ea typeface="Source Sans Pro"/>
                <a:cs typeface="Source Sans Pro"/>
                <a:sym typeface="Source Sans Pro"/>
              </a:rPr>
              <a:t>Lighting for names:</a:t>
            </a:r>
            <a:endParaRPr sz="9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t/>
            </a:r>
            <a:endParaRPr sz="9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sz="900">
                <a:solidFill>
                  <a:schemeClr val="lt1"/>
                </a:solidFill>
                <a:latin typeface="Source Sans Pro"/>
                <a:ea typeface="Source Sans Pro"/>
                <a:cs typeface="Source Sans Pro"/>
                <a:sym typeface="Source Sans Pro"/>
              </a:rPr>
              <a:t>An idea/Concept for</a:t>
            </a:r>
            <a:endParaRPr sz="9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sz="900">
                <a:solidFill>
                  <a:schemeClr val="lt1"/>
                </a:solidFill>
                <a:latin typeface="Source Sans Pro"/>
                <a:ea typeface="Source Sans Pro"/>
                <a:cs typeface="Source Sans Pro"/>
                <a:sym typeface="Source Sans Pro"/>
              </a:rPr>
              <a:t>Lighting up the names on the guest podiums.</a:t>
            </a:r>
            <a:endParaRPr sz="9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t/>
            </a:r>
            <a:endParaRPr sz="9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sz="900">
                <a:solidFill>
                  <a:schemeClr val="lt1"/>
                </a:solidFill>
                <a:latin typeface="Source Sans Pro"/>
                <a:ea typeface="Source Sans Pro"/>
                <a:cs typeface="Source Sans Pro"/>
                <a:sym typeface="Source Sans Pro"/>
              </a:rPr>
              <a:t>Shining a light from behind a piece of paper</a:t>
            </a:r>
            <a:endParaRPr sz="900">
              <a:solidFill>
                <a:schemeClr val="lt1"/>
              </a:solidFill>
              <a:latin typeface="Source Sans Pro"/>
              <a:ea typeface="Source Sans Pro"/>
              <a:cs typeface="Source Sans Pro"/>
              <a:sym typeface="Source Sans Pro"/>
            </a:endParaRPr>
          </a:p>
        </p:txBody>
      </p:sp>
      <p:sp>
        <p:nvSpPr>
          <p:cNvPr id="155" name="Google Shape;155;p25"/>
          <p:cNvSpPr txBox="1"/>
          <p:nvPr/>
        </p:nvSpPr>
        <p:spPr>
          <a:xfrm>
            <a:off x="4303575" y="2974075"/>
            <a:ext cx="1120500" cy="191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chemeClr val="lt1"/>
                </a:solidFill>
                <a:latin typeface="Source Sans Pro"/>
                <a:ea typeface="Source Sans Pro"/>
                <a:cs typeface="Source Sans Pro"/>
                <a:sym typeface="Source Sans Pro"/>
              </a:rPr>
              <a:t>Layout:</a:t>
            </a:r>
            <a:endParaRPr sz="9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t/>
            </a:r>
            <a:endParaRPr sz="9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sz="900">
                <a:solidFill>
                  <a:schemeClr val="lt1"/>
                </a:solidFill>
                <a:latin typeface="Source Sans Pro"/>
                <a:ea typeface="Source Sans Pro"/>
                <a:cs typeface="Source Sans Pro"/>
                <a:sym typeface="Source Sans Pro"/>
              </a:rPr>
              <a:t>This will be the ideal</a:t>
            </a:r>
            <a:endParaRPr sz="900">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sz="900">
                <a:solidFill>
                  <a:schemeClr val="lt1"/>
                </a:solidFill>
                <a:latin typeface="Source Sans Pro"/>
                <a:ea typeface="Source Sans Pro"/>
                <a:cs typeface="Source Sans Pro"/>
                <a:sym typeface="Source Sans Pro"/>
              </a:rPr>
              <a:t>Layout and lighting setup for our game show.</a:t>
            </a:r>
            <a:endParaRPr sz="900">
              <a:solidFill>
                <a:schemeClr val="lt1"/>
              </a:solidFill>
              <a:latin typeface="Source Sans Pro"/>
              <a:ea typeface="Source Sans Pro"/>
              <a:cs typeface="Source Sans Pro"/>
              <a:sym typeface="Source Sans Pro"/>
            </a:endParaRPr>
          </a:p>
        </p:txBody>
      </p:sp>
      <p:sp>
        <p:nvSpPr>
          <p:cNvPr id="156" name="Google Shape;156;p25"/>
          <p:cNvSpPr txBox="1"/>
          <p:nvPr/>
        </p:nvSpPr>
        <p:spPr>
          <a:xfrm>
            <a:off x="4955775" y="300350"/>
            <a:ext cx="2590500" cy="6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Source Sans Pro"/>
                <a:ea typeface="Source Sans Pro"/>
                <a:cs typeface="Source Sans Pro"/>
                <a:sym typeface="Source Sans Pro"/>
              </a:rPr>
              <a:t>https://drive.google.com/open?id=1khhSBRitQykES8_iCXFRMB1ArOwcQc9h</a:t>
            </a:r>
            <a:endParaRPr>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ctrTitle"/>
          </p:nvPr>
        </p:nvSpPr>
        <p:spPr>
          <a:xfrm>
            <a:off x="480150" y="3135675"/>
            <a:ext cx="8183700" cy="147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Inspiration</a:t>
            </a:r>
            <a:endParaRPr/>
          </a:p>
        </p:txBody>
      </p:sp>
      <p:sp>
        <p:nvSpPr>
          <p:cNvPr id="65" name="Google Shape;65;p14"/>
          <p:cNvSpPr txBox="1"/>
          <p:nvPr>
            <p:ph idx="1" type="subTitle"/>
          </p:nvPr>
        </p:nvSpPr>
        <p:spPr>
          <a:xfrm>
            <a:off x="220750" y="-566950"/>
            <a:ext cx="8183700" cy="8610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sz="1600">
                <a:latin typeface="Oswald"/>
                <a:ea typeface="Oswald"/>
                <a:cs typeface="Oswald"/>
                <a:sym typeface="Oswald"/>
              </a:rPr>
              <a:t>When analysing other existing game shows, we were able to gain ideas for our own show. </a:t>
            </a:r>
            <a:endParaRPr sz="1600">
              <a:latin typeface="Oswald"/>
              <a:ea typeface="Oswald"/>
              <a:cs typeface="Oswald"/>
              <a:sym typeface="Oswald"/>
            </a:endParaRPr>
          </a:p>
          <a:p>
            <a:pPr indent="0" lvl="0" marL="0" rtl="0" algn="l">
              <a:spcBef>
                <a:spcPts val="0"/>
              </a:spcBef>
              <a:spcAft>
                <a:spcPts val="0"/>
              </a:spcAft>
              <a:buNone/>
            </a:pPr>
            <a:r>
              <a:t/>
            </a:r>
            <a:endParaRPr sz="1600">
              <a:latin typeface="Oswald"/>
              <a:ea typeface="Oswald"/>
              <a:cs typeface="Oswald"/>
              <a:sym typeface="Oswald"/>
            </a:endParaRPr>
          </a:p>
          <a:p>
            <a:pPr indent="0" lvl="0" marL="0" rtl="0" algn="l">
              <a:spcBef>
                <a:spcPts val="0"/>
              </a:spcBef>
              <a:spcAft>
                <a:spcPts val="0"/>
              </a:spcAft>
              <a:buNone/>
            </a:pPr>
            <a:r>
              <a:rPr lang="en-GB" sz="1600">
                <a:latin typeface="Oswald"/>
                <a:ea typeface="Oswald"/>
                <a:cs typeface="Oswald"/>
                <a:sym typeface="Oswald"/>
              </a:rPr>
              <a:t>The chase gave us the idea to have some of our contestants be ‘raining champions’ who go against a new set of contestants.</a:t>
            </a:r>
            <a:endParaRPr sz="1600">
              <a:latin typeface="Oswald"/>
              <a:ea typeface="Oswald"/>
              <a:cs typeface="Oswald"/>
              <a:sym typeface="Oswald"/>
            </a:endParaRPr>
          </a:p>
          <a:p>
            <a:pPr indent="0" lvl="0" marL="0" rtl="0" algn="l">
              <a:spcBef>
                <a:spcPts val="0"/>
              </a:spcBef>
              <a:spcAft>
                <a:spcPts val="0"/>
              </a:spcAft>
              <a:buNone/>
            </a:pPr>
            <a:r>
              <a:t/>
            </a:r>
            <a:endParaRPr sz="1600">
              <a:latin typeface="Oswald"/>
              <a:ea typeface="Oswald"/>
              <a:cs typeface="Oswald"/>
              <a:sym typeface="Oswald"/>
            </a:endParaRPr>
          </a:p>
          <a:p>
            <a:pPr indent="0" lvl="0" marL="0" rtl="0" algn="l">
              <a:spcBef>
                <a:spcPts val="0"/>
              </a:spcBef>
              <a:spcAft>
                <a:spcPts val="0"/>
              </a:spcAft>
              <a:buNone/>
            </a:pPr>
            <a:r>
              <a:rPr lang="en-GB" sz="1600">
                <a:latin typeface="Oswald"/>
                <a:ea typeface="Oswald"/>
                <a:cs typeface="Oswald"/>
                <a:sym typeface="Oswald"/>
              </a:rPr>
              <a:t>It also gave us the idea to have our host poke fun at the contestants to make the show more entertaining.</a:t>
            </a:r>
            <a:endParaRPr sz="1600">
              <a:latin typeface="Oswald"/>
              <a:ea typeface="Oswald"/>
              <a:cs typeface="Oswald"/>
              <a:sym typeface="Oswald"/>
            </a:endParaRPr>
          </a:p>
          <a:p>
            <a:pPr indent="0" lvl="0" marL="0" rtl="0" algn="l">
              <a:spcBef>
                <a:spcPts val="0"/>
              </a:spcBef>
              <a:spcAft>
                <a:spcPts val="0"/>
              </a:spcAft>
              <a:buNone/>
            </a:pPr>
            <a:r>
              <a:t/>
            </a:r>
            <a:endParaRPr sz="1600">
              <a:latin typeface="Oswald"/>
              <a:ea typeface="Oswald"/>
              <a:cs typeface="Oswald"/>
              <a:sym typeface="Oswald"/>
            </a:endParaRPr>
          </a:p>
          <a:p>
            <a:pPr indent="0" lvl="0" marL="0" rtl="0" algn="l">
              <a:spcBef>
                <a:spcPts val="0"/>
              </a:spcBef>
              <a:spcAft>
                <a:spcPts val="0"/>
              </a:spcAft>
              <a:buNone/>
            </a:pPr>
            <a:r>
              <a:rPr lang="en-GB" sz="1600">
                <a:latin typeface="Oswald"/>
                <a:ea typeface="Oswald"/>
                <a:cs typeface="Oswald"/>
                <a:sym typeface="Oswald"/>
              </a:rPr>
              <a:t>We were also inspired by the family feud set design, which consists of 2 teams on opposite sides, with the host in the middle. </a:t>
            </a:r>
            <a:endParaRPr sz="1600">
              <a:latin typeface="Oswald"/>
              <a:ea typeface="Oswald"/>
              <a:cs typeface="Oswald"/>
              <a:sym typeface="Oswald"/>
            </a:endParaRPr>
          </a:p>
        </p:txBody>
      </p:sp>
      <p:pic>
        <p:nvPicPr>
          <p:cNvPr id="66" name="Google Shape;66;p14"/>
          <p:cNvPicPr preferRelativeResize="0"/>
          <p:nvPr/>
        </p:nvPicPr>
        <p:blipFill>
          <a:blip r:embed="rId3">
            <a:alphaModFix/>
          </a:blip>
          <a:stretch>
            <a:fillRect/>
          </a:stretch>
        </p:blipFill>
        <p:spPr>
          <a:xfrm>
            <a:off x="4047775" y="2834650"/>
            <a:ext cx="3814550" cy="2078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ctrTitle"/>
          </p:nvPr>
        </p:nvSpPr>
        <p:spPr>
          <a:xfrm>
            <a:off x="480150" y="3054850"/>
            <a:ext cx="8183700" cy="147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Sub Genre</a:t>
            </a:r>
            <a:endParaRPr/>
          </a:p>
        </p:txBody>
      </p:sp>
      <p:sp>
        <p:nvSpPr>
          <p:cNvPr id="72" name="Google Shape;72;p15"/>
          <p:cNvSpPr txBox="1"/>
          <p:nvPr>
            <p:ph idx="1" type="subTitle"/>
          </p:nvPr>
        </p:nvSpPr>
        <p:spPr>
          <a:xfrm>
            <a:off x="263175" y="126725"/>
            <a:ext cx="8828400" cy="26505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GB" sz="2200"/>
              <a:t>We are creating a hybrid that is between quiz and a panel game show.</a:t>
            </a:r>
            <a:endParaRPr sz="2200"/>
          </a:p>
          <a:p>
            <a:pPr indent="-368300" lvl="0" marL="457200" rtl="0" algn="l">
              <a:spcBef>
                <a:spcPts val="0"/>
              </a:spcBef>
              <a:spcAft>
                <a:spcPts val="0"/>
              </a:spcAft>
              <a:buSzPts val="2200"/>
              <a:buChar char="●"/>
            </a:pPr>
            <a:r>
              <a:rPr lang="en-GB" sz="2200"/>
              <a:t>We said panel because we are having teams that are competing against  each other. </a:t>
            </a:r>
            <a:endParaRPr sz="2200"/>
          </a:p>
          <a:p>
            <a:pPr indent="-368300" lvl="0" marL="457200" rtl="0" algn="l">
              <a:spcBef>
                <a:spcPts val="0"/>
              </a:spcBef>
              <a:spcAft>
                <a:spcPts val="0"/>
              </a:spcAft>
              <a:buSzPts val="2200"/>
              <a:buChar char="●"/>
            </a:pPr>
            <a:r>
              <a:rPr lang="en-GB" sz="2200"/>
              <a:t>Quiz  </a:t>
            </a:r>
            <a:r>
              <a:rPr lang="en-GB" sz="2200"/>
              <a:t>as well</a:t>
            </a:r>
            <a:r>
              <a:rPr lang="en-GB" sz="2200"/>
              <a:t> because we asking the contestants  questions from different </a:t>
            </a:r>
            <a:r>
              <a:rPr lang="en-GB" sz="2200"/>
              <a:t>categories</a:t>
            </a:r>
            <a:r>
              <a:rPr lang="en-GB" sz="2200"/>
              <a:t> this is to test their knowledge</a:t>
            </a:r>
            <a:endParaRPr sz="2200"/>
          </a:p>
          <a:p>
            <a:pPr indent="0" lvl="0" marL="457200" rtl="0" algn="l">
              <a:spcBef>
                <a:spcPts val="0"/>
              </a:spcBef>
              <a:spcAft>
                <a:spcPts val="0"/>
              </a:spcAft>
              <a:buNone/>
            </a:pPr>
            <a:r>
              <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ctrTitle"/>
          </p:nvPr>
        </p:nvSpPr>
        <p:spPr>
          <a:xfrm>
            <a:off x="0" y="3411725"/>
            <a:ext cx="8183700" cy="147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The title of the show</a:t>
            </a:r>
            <a:endParaRPr/>
          </a:p>
        </p:txBody>
      </p:sp>
      <p:sp>
        <p:nvSpPr>
          <p:cNvPr id="78" name="Google Shape;78;p16"/>
          <p:cNvSpPr txBox="1"/>
          <p:nvPr>
            <p:ph idx="1" type="subTitle"/>
          </p:nvPr>
        </p:nvSpPr>
        <p:spPr>
          <a:xfrm>
            <a:off x="388725" y="463150"/>
            <a:ext cx="8183700" cy="179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a:t>
            </a:r>
            <a:r>
              <a:rPr lang="en-GB"/>
              <a:t>chose this title of the show because our show idea consists of two teams competing in the show and stealing points off each other in order to win and that's where the name of Point Heist came from.</a:t>
            </a:r>
            <a:r>
              <a:rPr lang="en-GB"/>
              <a:t>  So the title of our game show is Point Heist. </a:t>
            </a:r>
            <a:endParaRPr/>
          </a:p>
        </p:txBody>
      </p:sp>
      <p:pic>
        <p:nvPicPr>
          <p:cNvPr id="79" name="Google Shape;79;p16"/>
          <p:cNvPicPr preferRelativeResize="0"/>
          <p:nvPr/>
        </p:nvPicPr>
        <p:blipFill>
          <a:blip r:embed="rId3">
            <a:alphaModFix/>
          </a:blip>
          <a:stretch>
            <a:fillRect/>
          </a:stretch>
        </p:blipFill>
        <p:spPr>
          <a:xfrm>
            <a:off x="6124388" y="3042088"/>
            <a:ext cx="2619375" cy="1743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txBox="1"/>
          <p:nvPr>
            <p:ph type="ctrTitle"/>
          </p:nvPr>
        </p:nvSpPr>
        <p:spPr>
          <a:xfrm>
            <a:off x="402825" y="3457900"/>
            <a:ext cx="3230700" cy="140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3000"/>
              <a:t>How will our show be original?</a:t>
            </a:r>
            <a:endParaRPr sz="3000"/>
          </a:p>
        </p:txBody>
      </p:sp>
      <p:sp>
        <p:nvSpPr>
          <p:cNvPr id="85" name="Google Shape;85;p17"/>
          <p:cNvSpPr txBox="1"/>
          <p:nvPr>
            <p:ph idx="1" type="subTitle"/>
          </p:nvPr>
        </p:nvSpPr>
        <p:spPr>
          <a:xfrm>
            <a:off x="137525" y="120050"/>
            <a:ext cx="6066300" cy="3115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rgbClr val="000000"/>
                </a:solidFill>
              </a:rPr>
              <a:t>Our show will be original as it includes our audience getting involved with them having to write three words on a piece of paper to describe a movie and the contestant will have to guess the movie using the three words that are written down.</a:t>
            </a:r>
            <a:endParaRPr sz="1800">
              <a:solidFill>
                <a:srgbClr val="000000"/>
              </a:solidFill>
            </a:endParaRPr>
          </a:p>
          <a:p>
            <a:pPr indent="0" lvl="0" marL="0" rtl="0" algn="l">
              <a:lnSpc>
                <a:spcPct val="115000"/>
              </a:lnSpc>
              <a:spcBef>
                <a:spcPts val="1600"/>
              </a:spcBef>
              <a:spcAft>
                <a:spcPts val="1600"/>
              </a:spcAft>
              <a:buClr>
                <a:schemeClr val="dk2"/>
              </a:buClr>
              <a:buSzPts val="1100"/>
              <a:buFont typeface="Arial"/>
              <a:buNone/>
            </a:pPr>
            <a:r>
              <a:rPr lang="en-GB" sz="1800">
                <a:solidFill>
                  <a:srgbClr val="000000"/>
                </a:solidFill>
              </a:rPr>
              <a:t>Our game show will also include a Russian host who will take digs at the contestants throughout the show. </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71300" y="0"/>
            <a:ext cx="5604000" cy="1415100"/>
          </a:xfrm>
          <a:prstGeom prst="rect">
            <a:avLst/>
          </a:prstGeom>
        </p:spPr>
        <p:txBody>
          <a:bodyPr anchorCtr="0" anchor="ctr" bIns="91425" lIns="91425" spcFirstLastPara="1" rIns="91425" wrap="square" tIns="91425">
            <a:noAutofit/>
          </a:bodyPr>
          <a:lstStyle/>
          <a:p>
            <a:pPr indent="-171450" lvl="0" marL="0" rtl="0" algn="l">
              <a:spcBef>
                <a:spcPts val="0"/>
              </a:spcBef>
              <a:spcAft>
                <a:spcPts val="0"/>
              </a:spcAft>
              <a:buNone/>
            </a:pPr>
            <a:r>
              <a:rPr lang="en-GB"/>
              <a:t>Mechanics:</a:t>
            </a:r>
            <a:endParaRPr/>
          </a:p>
        </p:txBody>
      </p:sp>
      <p:pic>
        <p:nvPicPr>
          <p:cNvPr id="91" name="Google Shape;91;p18"/>
          <p:cNvPicPr preferRelativeResize="0"/>
          <p:nvPr/>
        </p:nvPicPr>
        <p:blipFill>
          <a:blip r:embed="rId3">
            <a:alphaModFix/>
          </a:blip>
          <a:stretch>
            <a:fillRect/>
          </a:stretch>
        </p:blipFill>
        <p:spPr>
          <a:xfrm rot="-1664267">
            <a:off x="3630426" y="-14409"/>
            <a:ext cx="1694924" cy="1694913"/>
          </a:xfrm>
          <a:prstGeom prst="rect">
            <a:avLst/>
          </a:prstGeom>
          <a:noFill/>
          <a:ln>
            <a:noFill/>
          </a:ln>
        </p:spPr>
      </p:pic>
      <p:sp>
        <p:nvSpPr>
          <p:cNvPr id="92" name="Google Shape;92;p18"/>
          <p:cNvSpPr txBox="1"/>
          <p:nvPr/>
        </p:nvSpPr>
        <p:spPr>
          <a:xfrm>
            <a:off x="235700" y="1280225"/>
            <a:ext cx="7450800" cy="3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1"/>
                </a:solidFill>
                <a:latin typeface="Source Sans Pro"/>
                <a:ea typeface="Source Sans Pro"/>
                <a:cs typeface="Source Sans Pro"/>
                <a:sym typeface="Source Sans Pro"/>
              </a:rPr>
              <a:t>How will the Show work?: There will be a total of 6 participants in the show who will engage in various activities ranging from guessing geographical locations to Spinning the wheel of fate.</a:t>
            </a:r>
            <a:endParaRPr>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a:solidFill>
                  <a:schemeClr val="lt1"/>
                </a:solidFill>
                <a:latin typeface="Source Sans Pro"/>
                <a:ea typeface="Source Sans Pro"/>
                <a:cs typeface="Source Sans Pro"/>
                <a:sym typeface="Source Sans Pro"/>
              </a:rPr>
              <a:t>(3 min 30)Round 1:Pop Culture question + guess the celeb (each participant has 30 seconds to a total of 3 mins)</a:t>
            </a:r>
            <a:endParaRPr>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a:solidFill>
                  <a:schemeClr val="lt1"/>
                </a:solidFill>
                <a:latin typeface="Source Sans Pro"/>
                <a:ea typeface="Source Sans Pro"/>
                <a:cs typeface="Source Sans Pro"/>
                <a:sym typeface="Source Sans Pro"/>
              </a:rPr>
              <a:t>(2 min 30) Round 2:Sports </a:t>
            </a:r>
            <a:r>
              <a:rPr lang="en-GB">
                <a:solidFill>
                  <a:schemeClr val="lt1"/>
                </a:solidFill>
                <a:latin typeface="Source Sans Pro"/>
                <a:ea typeface="Source Sans Pro"/>
                <a:cs typeface="Source Sans Pro"/>
                <a:sym typeface="Source Sans Pro"/>
              </a:rPr>
              <a:t>activities</a:t>
            </a:r>
            <a:r>
              <a:rPr lang="en-GB">
                <a:solidFill>
                  <a:schemeClr val="lt1"/>
                </a:solidFill>
                <a:latin typeface="Source Sans Pro"/>
                <a:ea typeface="Source Sans Pro"/>
                <a:cs typeface="Source Sans Pro"/>
                <a:sym typeface="Source Sans Pro"/>
              </a:rPr>
              <a:t> and questions (answer questions while doing something physical)</a:t>
            </a:r>
            <a:endParaRPr>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a:solidFill>
                  <a:schemeClr val="lt1"/>
                </a:solidFill>
                <a:latin typeface="Source Sans Pro"/>
                <a:ea typeface="Source Sans Pro"/>
                <a:cs typeface="Source Sans Pro"/>
                <a:sym typeface="Source Sans Pro"/>
              </a:rPr>
              <a:t>(2 min 30)Round 3:GUESS THE FLAG</a:t>
            </a:r>
            <a:endParaRPr>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a:solidFill>
                  <a:schemeClr val="lt1"/>
                </a:solidFill>
                <a:latin typeface="Source Sans Pro"/>
                <a:ea typeface="Source Sans Pro"/>
                <a:cs typeface="Source Sans Pro"/>
                <a:sym typeface="Source Sans Pro"/>
              </a:rPr>
              <a:t>(Guess the flag: Participants  will be challenged on their geographical knowledge and will be tasked with guessing either the capital city of a place or guess what flag </a:t>
            </a:r>
            <a:r>
              <a:rPr lang="en-GB">
                <a:solidFill>
                  <a:schemeClr val="lt1"/>
                </a:solidFill>
                <a:latin typeface="Source Sans Pro"/>
                <a:ea typeface="Source Sans Pro"/>
                <a:cs typeface="Source Sans Pro"/>
                <a:sym typeface="Source Sans Pro"/>
              </a:rPr>
              <a:t>represents</a:t>
            </a:r>
            <a:r>
              <a:rPr lang="en-GB">
                <a:solidFill>
                  <a:schemeClr val="lt1"/>
                </a:solidFill>
                <a:latin typeface="Source Sans Pro"/>
                <a:ea typeface="Source Sans Pro"/>
                <a:cs typeface="Source Sans Pro"/>
                <a:sym typeface="Source Sans Pro"/>
              </a:rPr>
              <a:t> what country.)</a:t>
            </a:r>
            <a:endParaRPr>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a:solidFill>
                  <a:schemeClr val="lt1"/>
                </a:solidFill>
                <a:latin typeface="Source Sans Pro"/>
                <a:ea typeface="Source Sans Pro"/>
                <a:cs typeface="Source Sans Pro"/>
                <a:sym typeface="Source Sans Pro"/>
              </a:rPr>
              <a:t>2 min 30)Round 4:Pictionary on white board</a:t>
            </a:r>
            <a:endParaRPr>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a:solidFill>
                  <a:schemeClr val="lt1"/>
                </a:solidFill>
                <a:latin typeface="Source Sans Pro"/>
                <a:ea typeface="Source Sans Pro"/>
                <a:cs typeface="Source Sans Pro"/>
                <a:sym typeface="Source Sans Pro"/>
              </a:rPr>
              <a:t>(2 min 30) Round 5 :Guess the movie</a:t>
            </a:r>
            <a:endParaRPr>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a:solidFill>
                  <a:schemeClr val="lt1"/>
                </a:solidFill>
                <a:latin typeface="Source Sans Pro"/>
                <a:ea typeface="Source Sans Pro"/>
                <a:cs typeface="Source Sans Pro"/>
                <a:sym typeface="Source Sans Pro"/>
              </a:rPr>
              <a:t>(2 min 30) Bonus (TBD):Spin the Wheel!</a:t>
            </a:r>
            <a:endParaRPr>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a:solidFill>
                  <a:schemeClr val="lt1"/>
                </a:solidFill>
                <a:latin typeface="Source Sans Pro"/>
                <a:ea typeface="Source Sans Pro"/>
                <a:cs typeface="Source Sans Pro"/>
                <a:sym typeface="Source Sans Pro"/>
              </a:rPr>
              <a:t>Participants will be handed a bucket from </a:t>
            </a:r>
            <a:r>
              <a:rPr lang="en-GB">
                <a:solidFill>
                  <a:schemeClr val="lt1"/>
                </a:solidFill>
                <a:latin typeface="Source Sans Pro"/>
                <a:ea typeface="Source Sans Pro"/>
                <a:cs typeface="Source Sans Pro"/>
                <a:sym typeface="Source Sans Pro"/>
              </a:rPr>
              <a:t>which</a:t>
            </a:r>
            <a:r>
              <a:rPr lang="en-GB">
                <a:solidFill>
                  <a:schemeClr val="lt1"/>
                </a:solidFill>
                <a:latin typeface="Source Sans Pro"/>
                <a:ea typeface="Source Sans Pro"/>
                <a:cs typeface="Source Sans Pro"/>
                <a:sym typeface="Source Sans Pro"/>
              </a:rPr>
              <a:t> they will pick out a random ticket.</a:t>
            </a:r>
            <a:endParaRPr>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a:solidFill>
                  <a:schemeClr val="lt1"/>
                </a:solidFill>
                <a:latin typeface="Source Sans Pro"/>
                <a:ea typeface="Source Sans Pro"/>
                <a:cs typeface="Source Sans Pro"/>
                <a:sym typeface="Source Sans Pro"/>
              </a:rPr>
              <a:t>This ticket will perhaps boost their points or retract them.It can also make them spin the wheel.</a:t>
            </a:r>
            <a:endParaRPr>
              <a:solidFill>
                <a:schemeClr val="lt1"/>
              </a:solidFill>
              <a:latin typeface="Source Sans Pro"/>
              <a:ea typeface="Source Sans Pro"/>
              <a:cs typeface="Source Sans Pro"/>
              <a:sym typeface="Source Sans Pro"/>
            </a:endParaRPr>
          </a:p>
          <a:p>
            <a:pPr indent="0" lvl="0" marL="0" rtl="0" algn="l">
              <a:spcBef>
                <a:spcPts val="0"/>
              </a:spcBef>
              <a:spcAft>
                <a:spcPts val="0"/>
              </a:spcAft>
              <a:buNone/>
            </a:pPr>
            <a:r>
              <a:rPr lang="en-GB">
                <a:solidFill>
                  <a:schemeClr val="lt1"/>
                </a:solidFill>
                <a:latin typeface="Source Sans Pro"/>
                <a:ea typeface="Source Sans Pro"/>
                <a:cs typeface="Source Sans Pro"/>
                <a:sym typeface="Source Sans Pro"/>
              </a:rPr>
              <a:t>Incase noone has a spin the wheel ticket, the participant with the most points will be asked to participate either way</a:t>
            </a:r>
            <a:endParaRPr>
              <a:solidFill>
                <a:schemeClr val="lt1"/>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type="ctrTitle"/>
          </p:nvPr>
        </p:nvSpPr>
        <p:spPr>
          <a:xfrm>
            <a:off x="170450" y="4246575"/>
            <a:ext cx="4106700" cy="70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latin typeface="Oswald"/>
                <a:ea typeface="Oswald"/>
                <a:cs typeface="Oswald"/>
                <a:sym typeface="Oswald"/>
              </a:rPr>
              <a:t>Target Audience</a:t>
            </a:r>
            <a:endParaRPr>
              <a:latin typeface="Oswald"/>
              <a:ea typeface="Oswald"/>
              <a:cs typeface="Oswald"/>
              <a:sym typeface="Oswald"/>
            </a:endParaRPr>
          </a:p>
        </p:txBody>
      </p:sp>
      <p:sp>
        <p:nvSpPr>
          <p:cNvPr id="98" name="Google Shape;98;p19"/>
          <p:cNvSpPr txBox="1"/>
          <p:nvPr>
            <p:ph idx="1" type="subTitle"/>
          </p:nvPr>
        </p:nvSpPr>
        <p:spPr>
          <a:xfrm>
            <a:off x="380400" y="584700"/>
            <a:ext cx="4191600" cy="1991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t>Primary Audience- </a:t>
            </a:r>
            <a:endParaRPr/>
          </a:p>
          <a:p>
            <a:pPr indent="-381000" lvl="0" marL="457200" rtl="0" algn="l">
              <a:spcBef>
                <a:spcPts val="0"/>
              </a:spcBef>
              <a:spcAft>
                <a:spcPts val="0"/>
              </a:spcAft>
              <a:buSzPts val="2400"/>
              <a:buChar char="●"/>
            </a:pPr>
            <a:r>
              <a:rPr lang="en-GB"/>
              <a:t>Male and Female </a:t>
            </a:r>
            <a:endParaRPr/>
          </a:p>
          <a:p>
            <a:pPr indent="-381000" lvl="0" marL="457200" rtl="0" algn="l">
              <a:spcBef>
                <a:spcPts val="0"/>
              </a:spcBef>
              <a:spcAft>
                <a:spcPts val="0"/>
              </a:spcAft>
              <a:buSzPts val="2400"/>
              <a:buChar char="●"/>
            </a:pPr>
            <a:r>
              <a:rPr lang="en-GB"/>
              <a:t>16 to 22 year old </a:t>
            </a:r>
            <a:endParaRPr/>
          </a:p>
          <a:p>
            <a:pPr indent="-381000" lvl="0" marL="457200" rtl="0" algn="l">
              <a:spcBef>
                <a:spcPts val="0"/>
              </a:spcBef>
              <a:spcAft>
                <a:spcPts val="0"/>
              </a:spcAft>
              <a:buSzPts val="2400"/>
              <a:buChar char="●"/>
            </a:pPr>
            <a:r>
              <a:rPr lang="en-GB"/>
              <a:t>Mainstream</a:t>
            </a:r>
            <a:endParaRPr/>
          </a:p>
          <a:p>
            <a:pPr indent="-381000" lvl="0" marL="457200" rtl="0" algn="l">
              <a:spcBef>
                <a:spcPts val="0"/>
              </a:spcBef>
              <a:spcAft>
                <a:spcPts val="0"/>
              </a:spcAft>
              <a:buSzPts val="2400"/>
              <a:buChar char="●"/>
            </a:pPr>
            <a:r>
              <a:rPr lang="en-GB"/>
              <a:t>Class E (Students)</a:t>
            </a:r>
            <a:endParaRPr/>
          </a:p>
          <a:p>
            <a:pPr indent="0" lvl="0" marL="0" rtl="0" algn="l">
              <a:spcBef>
                <a:spcPts val="0"/>
              </a:spcBef>
              <a:spcAft>
                <a:spcPts val="0"/>
              </a:spcAft>
              <a:buNone/>
            </a:pPr>
            <a:r>
              <a:t/>
            </a:r>
            <a:endParaRPr/>
          </a:p>
        </p:txBody>
      </p:sp>
      <p:sp>
        <p:nvSpPr>
          <p:cNvPr id="99" name="Google Shape;99;p19"/>
          <p:cNvSpPr txBox="1"/>
          <p:nvPr>
            <p:ph idx="1" type="subTitle"/>
          </p:nvPr>
        </p:nvSpPr>
        <p:spPr>
          <a:xfrm>
            <a:off x="4761925" y="584700"/>
            <a:ext cx="4279500" cy="1991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t>Secondary Audience- </a:t>
            </a:r>
            <a:endParaRPr/>
          </a:p>
          <a:p>
            <a:pPr indent="-381000" lvl="0" marL="457200" rtl="0" algn="l">
              <a:spcBef>
                <a:spcPts val="0"/>
              </a:spcBef>
              <a:spcAft>
                <a:spcPts val="0"/>
              </a:spcAft>
              <a:buSzPts val="2400"/>
              <a:buChar char="●"/>
            </a:pPr>
            <a:r>
              <a:rPr lang="en-GB"/>
              <a:t>Male and Female</a:t>
            </a:r>
            <a:endParaRPr/>
          </a:p>
          <a:p>
            <a:pPr indent="-381000" lvl="0" marL="457200" rtl="0" algn="l">
              <a:spcBef>
                <a:spcPts val="0"/>
              </a:spcBef>
              <a:spcAft>
                <a:spcPts val="0"/>
              </a:spcAft>
              <a:buSzPts val="2400"/>
              <a:buChar char="●"/>
            </a:pPr>
            <a:r>
              <a:rPr lang="en-GB"/>
              <a:t>23 to 30 year old </a:t>
            </a:r>
            <a:endParaRPr/>
          </a:p>
          <a:p>
            <a:pPr indent="-381000" lvl="0" marL="457200" rtl="0" algn="l">
              <a:spcBef>
                <a:spcPts val="0"/>
              </a:spcBef>
              <a:spcAft>
                <a:spcPts val="0"/>
              </a:spcAft>
              <a:buSzPts val="2400"/>
              <a:buChar char="●"/>
            </a:pPr>
            <a:r>
              <a:rPr lang="en-GB"/>
              <a:t>Aspirer</a:t>
            </a:r>
            <a:endParaRPr/>
          </a:p>
          <a:p>
            <a:pPr indent="-381000" lvl="0" marL="457200" rtl="0" algn="l">
              <a:spcBef>
                <a:spcPts val="0"/>
              </a:spcBef>
              <a:spcAft>
                <a:spcPts val="0"/>
              </a:spcAft>
              <a:buSzPts val="2400"/>
              <a:buChar char="●"/>
            </a:pPr>
            <a:r>
              <a:rPr lang="en-GB"/>
              <a:t>Class D / Class C2 (working)</a:t>
            </a:r>
            <a:endParaRPr/>
          </a:p>
          <a:p>
            <a:pPr indent="0" lvl="0" marL="0" rtl="0" algn="l">
              <a:spcBef>
                <a:spcPts val="0"/>
              </a:spcBef>
              <a:spcAft>
                <a:spcPts val="0"/>
              </a:spcAft>
              <a:buNone/>
            </a:pPr>
            <a:r>
              <a:t/>
            </a:r>
            <a:endParaRPr/>
          </a:p>
        </p:txBody>
      </p:sp>
      <p:sp>
        <p:nvSpPr>
          <p:cNvPr id="100" name="Google Shape;100;p19"/>
          <p:cNvSpPr txBox="1"/>
          <p:nvPr>
            <p:ph idx="1" type="subTitle"/>
          </p:nvPr>
        </p:nvSpPr>
        <p:spPr>
          <a:xfrm>
            <a:off x="380400" y="0"/>
            <a:ext cx="7143000" cy="538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t>The target audience for our game show is:</a:t>
            </a:r>
            <a:endParaRPr/>
          </a:p>
          <a:p>
            <a:pPr indent="0" lvl="0" marL="0" rtl="0" algn="l">
              <a:spcBef>
                <a:spcPts val="0"/>
              </a:spcBef>
              <a:spcAft>
                <a:spcPts val="0"/>
              </a:spcAft>
              <a:buNone/>
            </a:pPr>
            <a:r>
              <a:t/>
            </a:r>
            <a:endParaRPr/>
          </a:p>
        </p:txBody>
      </p:sp>
      <p:pic>
        <p:nvPicPr>
          <p:cNvPr id="101" name="Google Shape;101;p19"/>
          <p:cNvPicPr preferRelativeResize="0"/>
          <p:nvPr/>
        </p:nvPicPr>
        <p:blipFill>
          <a:blip r:embed="rId3">
            <a:alphaModFix/>
          </a:blip>
          <a:stretch>
            <a:fillRect/>
          </a:stretch>
        </p:blipFill>
        <p:spPr>
          <a:xfrm rot="841308">
            <a:off x="4557912" y="3266470"/>
            <a:ext cx="2057420" cy="1031961"/>
          </a:xfrm>
          <a:prstGeom prst="rect">
            <a:avLst/>
          </a:prstGeom>
          <a:noFill/>
          <a:ln>
            <a:noFill/>
          </a:ln>
        </p:spPr>
      </p:pic>
      <p:pic>
        <p:nvPicPr>
          <p:cNvPr id="102" name="Google Shape;102;p19"/>
          <p:cNvPicPr preferRelativeResize="0"/>
          <p:nvPr/>
        </p:nvPicPr>
        <p:blipFill>
          <a:blip r:embed="rId4">
            <a:alphaModFix/>
          </a:blip>
          <a:stretch>
            <a:fillRect/>
          </a:stretch>
        </p:blipFill>
        <p:spPr>
          <a:xfrm>
            <a:off x="7016200" y="3032600"/>
            <a:ext cx="1693624" cy="16936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0"/>
          <p:cNvSpPr txBox="1"/>
          <p:nvPr>
            <p:ph type="ctrTitle"/>
          </p:nvPr>
        </p:nvSpPr>
        <p:spPr>
          <a:xfrm>
            <a:off x="173975" y="3610200"/>
            <a:ext cx="8183700" cy="147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Scheduling Time and channel</a:t>
            </a:r>
            <a:endParaRPr/>
          </a:p>
        </p:txBody>
      </p:sp>
      <p:sp>
        <p:nvSpPr>
          <p:cNvPr id="108" name="Google Shape;108;p20"/>
          <p:cNvSpPr txBox="1"/>
          <p:nvPr>
            <p:ph idx="1" type="subTitle"/>
          </p:nvPr>
        </p:nvSpPr>
        <p:spPr>
          <a:xfrm>
            <a:off x="480150" y="1000875"/>
            <a:ext cx="8183700" cy="139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channel of our game show is BBC and the timing of the show is 7:30PM. Our show is similar to question of sport as it doesn’t really have any adult content. Similar to Question of sport,it would be more popular with men.</a:t>
            </a:r>
            <a:endParaRPr/>
          </a:p>
        </p:txBody>
      </p:sp>
      <p:pic>
        <p:nvPicPr>
          <p:cNvPr id="109" name="Google Shape;109;p20"/>
          <p:cNvPicPr preferRelativeResize="0"/>
          <p:nvPr/>
        </p:nvPicPr>
        <p:blipFill>
          <a:blip r:embed="rId3">
            <a:alphaModFix/>
          </a:blip>
          <a:stretch>
            <a:fillRect/>
          </a:stretch>
        </p:blipFill>
        <p:spPr>
          <a:xfrm>
            <a:off x="321275" y="2789475"/>
            <a:ext cx="2857500" cy="1600200"/>
          </a:xfrm>
          <a:prstGeom prst="rect">
            <a:avLst/>
          </a:prstGeom>
          <a:noFill/>
          <a:ln>
            <a:noFill/>
          </a:ln>
        </p:spPr>
      </p:pic>
      <p:pic>
        <p:nvPicPr>
          <p:cNvPr id="110" name="Google Shape;110;p20"/>
          <p:cNvPicPr preferRelativeResize="0"/>
          <p:nvPr/>
        </p:nvPicPr>
        <p:blipFill>
          <a:blip r:embed="rId4">
            <a:alphaModFix/>
          </a:blip>
          <a:stretch>
            <a:fillRect/>
          </a:stretch>
        </p:blipFill>
        <p:spPr>
          <a:xfrm>
            <a:off x="5641200" y="2766625"/>
            <a:ext cx="1925550" cy="1645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1"/>
          <p:cNvSpPr txBox="1"/>
          <p:nvPr>
            <p:ph type="ctrTitle"/>
          </p:nvPr>
        </p:nvSpPr>
        <p:spPr>
          <a:xfrm>
            <a:off x="180750" y="4151325"/>
            <a:ext cx="8183700" cy="67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The Host.</a:t>
            </a:r>
            <a:endParaRPr/>
          </a:p>
        </p:txBody>
      </p:sp>
      <p:sp>
        <p:nvSpPr>
          <p:cNvPr id="116" name="Google Shape;116;p21"/>
          <p:cNvSpPr txBox="1"/>
          <p:nvPr>
            <p:ph idx="1" type="subTitle"/>
          </p:nvPr>
        </p:nvSpPr>
        <p:spPr>
          <a:xfrm>
            <a:off x="88175" y="0"/>
            <a:ext cx="9055800" cy="292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666666"/>
                </a:solidFill>
              </a:rPr>
              <a:t>The host will be male and will be dressed in normal clothing and will have a Russian accent, we decided on Russian as we believe that it will bring a comedy factor to the show and will be entertaining to listen to, the host will talk informally. I looked at other game show hosts that put on a persona such as keith lemon and how he entertains the audience, </a:t>
            </a:r>
            <a:r>
              <a:rPr lang="en-GB">
                <a:solidFill>
                  <a:srgbClr val="666666"/>
                </a:solidFill>
              </a:rPr>
              <a:t>and the gender that watches the show the most is male so that’s the reason for a male host</a:t>
            </a:r>
            <a:r>
              <a:rPr lang="en-GB">
                <a:solidFill>
                  <a:srgbClr val="666666"/>
                </a:solidFill>
              </a:rPr>
              <a:t>. </a:t>
            </a:r>
            <a:endParaRPr>
              <a:solidFill>
                <a:srgbClr val="666666"/>
              </a:solidFill>
            </a:endParaRPr>
          </a:p>
        </p:txBody>
      </p:sp>
      <p:pic>
        <p:nvPicPr>
          <p:cNvPr id="117" name="Google Shape;117;p21"/>
          <p:cNvPicPr preferRelativeResize="0"/>
          <p:nvPr/>
        </p:nvPicPr>
        <p:blipFill>
          <a:blip r:embed="rId3">
            <a:alphaModFix/>
          </a:blip>
          <a:stretch>
            <a:fillRect/>
          </a:stretch>
        </p:blipFill>
        <p:spPr>
          <a:xfrm>
            <a:off x="7008900" y="2819948"/>
            <a:ext cx="1616475" cy="2158075"/>
          </a:xfrm>
          <a:prstGeom prst="rect">
            <a:avLst/>
          </a:prstGeom>
          <a:noFill/>
          <a:ln>
            <a:noFill/>
          </a:ln>
        </p:spPr>
      </p:pic>
      <p:pic>
        <p:nvPicPr>
          <p:cNvPr id="118" name="Google Shape;118;p21"/>
          <p:cNvPicPr preferRelativeResize="0"/>
          <p:nvPr/>
        </p:nvPicPr>
        <p:blipFill>
          <a:blip r:embed="rId4">
            <a:alphaModFix/>
          </a:blip>
          <a:stretch>
            <a:fillRect/>
          </a:stretch>
        </p:blipFill>
        <p:spPr>
          <a:xfrm>
            <a:off x="3397599" y="2819950"/>
            <a:ext cx="3328652" cy="2158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