
<file path=[Content_Types].xml><?xml version="1.0" encoding="utf-8"?>
<Types xmlns="http://schemas.openxmlformats.org/package/2006/content-types">
  <Default Extension="png" ContentType="image/png"/>
  <Default Extension="jpeg" ContentType="image/jpeg"/>
  <Default Extension="webp"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7" r:id="rId3"/>
    <p:sldId id="257" r:id="rId4"/>
    <p:sldId id="258" r:id="rId5"/>
    <p:sldId id="259" r:id="rId6"/>
    <p:sldId id="260" r:id="rId7"/>
    <p:sldId id="261" r:id="rId8"/>
    <p:sldId id="264" r:id="rId9"/>
    <p:sldId id="265" r:id="rId10"/>
    <p:sldId id="263" r:id="rId11"/>
    <p:sldId id="270" r:id="rId12"/>
    <p:sldId id="262" r:id="rId13"/>
    <p:sldId id="268" r:id="rId14"/>
    <p:sldId id="269" r:id="rId15"/>
    <p:sldId id="26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52" autoAdjust="0"/>
    <p:restoredTop sz="94660"/>
  </p:normalViewPr>
  <p:slideViewPr>
    <p:cSldViewPr snapToGrid="0">
      <p:cViewPr varScale="1">
        <p:scale>
          <a:sx n="114" d="100"/>
          <a:sy n="114" d="100"/>
        </p:scale>
        <p:origin x="41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11/12/2020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11/12/2020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11/12/2020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11/12/2020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11/12/2020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11/12/2020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11/12/2020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11/12/2020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11/12/2020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11/12/2020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11/12/2020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image" Target="../media/image14.jpg"/><Relationship Id="rId1" Type="http://schemas.openxmlformats.org/officeDocument/2006/relationships/slideLayout" Target="../slideLayouts/slideLayout1.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web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93E64-2FE6-4C66-926D-C6B011D89743}"/>
              </a:ext>
            </a:extLst>
          </p:cNvPr>
          <p:cNvSpPr>
            <a:spLocks noGrp="1"/>
          </p:cNvSpPr>
          <p:nvPr>
            <p:ph type="ctrTitle"/>
          </p:nvPr>
        </p:nvSpPr>
        <p:spPr>
          <a:xfrm>
            <a:off x="752283" y="1504114"/>
            <a:ext cx="8825658" cy="2677648"/>
          </a:xfrm>
        </p:spPr>
        <p:txBody>
          <a:bodyPr/>
          <a:lstStyle/>
          <a:p>
            <a:r>
              <a:rPr lang="en-GB" dirty="0"/>
              <a:t>Hour long Live TV production- magazine show</a:t>
            </a:r>
          </a:p>
        </p:txBody>
      </p:sp>
      <p:sp>
        <p:nvSpPr>
          <p:cNvPr id="3" name="Subtitle 2">
            <a:extLst>
              <a:ext uri="{FF2B5EF4-FFF2-40B4-BE49-F238E27FC236}">
                <a16:creationId xmlns:a16="http://schemas.microsoft.com/office/drawing/2014/main" id="{202842C3-656C-4710-A547-0E70D8C336CE}"/>
              </a:ext>
            </a:extLst>
          </p:cNvPr>
          <p:cNvSpPr>
            <a:spLocks noGrp="1"/>
          </p:cNvSpPr>
          <p:nvPr>
            <p:ph type="subTitle" idx="1"/>
          </p:nvPr>
        </p:nvSpPr>
        <p:spPr>
          <a:xfrm>
            <a:off x="752283" y="4863518"/>
            <a:ext cx="8825658" cy="861420"/>
          </a:xfrm>
        </p:spPr>
        <p:txBody>
          <a:bodyPr/>
          <a:lstStyle/>
          <a:p>
            <a:r>
              <a:rPr lang="en-GB" dirty="0"/>
              <a:t>Producer and health and safety manager – Kayley</a:t>
            </a:r>
          </a:p>
          <a:p>
            <a:r>
              <a:rPr lang="en-GB" dirty="0"/>
              <a:t>Director- callum </a:t>
            </a:r>
          </a:p>
        </p:txBody>
      </p:sp>
    </p:spTree>
    <p:extLst>
      <p:ext uri="{BB962C8B-B14F-4D97-AF65-F5344CB8AC3E}">
        <p14:creationId xmlns:p14="http://schemas.microsoft.com/office/powerpoint/2010/main" val="2452242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6981798-4550-46DA-9172-4846E2FB6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82EB7D3-3AD8-4ED1-9E1A-2906E1463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H="1">
            <a:off x="423335" y="404829"/>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B3F1D719-D670-4FA2-8CB6-079FE8CC852B}"/>
              </a:ext>
            </a:extLst>
          </p:cNvPr>
          <p:cNvSpPr>
            <a:spLocks noGrp="1"/>
          </p:cNvSpPr>
          <p:nvPr>
            <p:ph type="ctrTitle"/>
          </p:nvPr>
        </p:nvSpPr>
        <p:spPr>
          <a:xfrm>
            <a:off x="423335" y="-727493"/>
            <a:ext cx="4089633" cy="3153753"/>
          </a:xfrm>
        </p:spPr>
        <p:txBody>
          <a:bodyPr>
            <a:normAutofit/>
          </a:bodyPr>
          <a:lstStyle/>
          <a:p>
            <a:r>
              <a:rPr lang="en-GB" dirty="0">
                <a:solidFill>
                  <a:schemeClr val="tx2"/>
                </a:solidFill>
              </a:rPr>
              <a:t>DATE AND TIME</a:t>
            </a:r>
          </a:p>
        </p:txBody>
      </p:sp>
      <p:sp>
        <p:nvSpPr>
          <p:cNvPr id="3" name="Subtitle 2">
            <a:extLst>
              <a:ext uri="{FF2B5EF4-FFF2-40B4-BE49-F238E27FC236}">
                <a16:creationId xmlns:a16="http://schemas.microsoft.com/office/drawing/2014/main" id="{38602308-0C62-46E2-9BB8-6ABAB07FB9C3}"/>
              </a:ext>
            </a:extLst>
          </p:cNvPr>
          <p:cNvSpPr>
            <a:spLocks noGrp="1"/>
          </p:cNvSpPr>
          <p:nvPr>
            <p:ph type="subTitle" idx="1"/>
          </p:nvPr>
        </p:nvSpPr>
        <p:spPr>
          <a:xfrm>
            <a:off x="205418" y="2809419"/>
            <a:ext cx="4767798" cy="1622322"/>
          </a:xfrm>
        </p:spPr>
        <p:txBody>
          <a:bodyPr>
            <a:noAutofit/>
          </a:bodyPr>
          <a:lstStyle/>
          <a:p>
            <a:pPr>
              <a:lnSpc>
                <a:spcPct val="90000"/>
              </a:lnSpc>
            </a:pPr>
            <a:r>
              <a:rPr lang="en-GB" sz="2400" dirty="0">
                <a:solidFill>
                  <a:schemeClr val="accent1"/>
                </a:solidFill>
              </a:rPr>
              <a:t>Our show will air on a Thursday, as we decided that this would be the best time when people are home from work and school </a:t>
            </a:r>
          </a:p>
          <a:p>
            <a:pPr>
              <a:lnSpc>
                <a:spcPct val="90000"/>
              </a:lnSpc>
            </a:pPr>
            <a:endParaRPr lang="en-GB" sz="2400" dirty="0">
              <a:solidFill>
                <a:schemeClr val="accent1"/>
              </a:solidFill>
            </a:endParaRPr>
          </a:p>
          <a:p>
            <a:pPr>
              <a:lnSpc>
                <a:spcPct val="90000"/>
              </a:lnSpc>
            </a:pPr>
            <a:r>
              <a:rPr lang="en-GB" sz="2400" dirty="0">
                <a:solidFill>
                  <a:schemeClr val="accent1"/>
                </a:solidFill>
              </a:rPr>
              <a:t>It will air between 8.30 and 9.30 so that it can cross over into the watershed</a:t>
            </a:r>
          </a:p>
        </p:txBody>
      </p:sp>
      <p:pic>
        <p:nvPicPr>
          <p:cNvPr id="5" name="Picture 4" descr="A close up of a clock&#10;&#10;Description automatically generated">
            <a:extLst>
              <a:ext uri="{FF2B5EF4-FFF2-40B4-BE49-F238E27FC236}">
                <a16:creationId xmlns:a16="http://schemas.microsoft.com/office/drawing/2014/main" id="{4A2B1B3B-9F0C-4040-97E3-A15DEA0FA82D}"/>
              </a:ext>
            </a:extLst>
          </p:cNvPr>
          <p:cNvPicPr>
            <a:picLocks noChangeAspect="1"/>
          </p:cNvPicPr>
          <p:nvPr/>
        </p:nvPicPr>
        <p:blipFill rotWithShape="1">
          <a:blip r:embed="rId2"/>
          <a:srcRect r="1" b="5142"/>
          <a:stretch/>
        </p:blipFill>
        <p:spPr>
          <a:xfrm>
            <a:off x="5120117" y="461681"/>
            <a:ext cx="6585549" cy="5934638"/>
          </a:xfrm>
          <a:custGeom>
            <a:avLst/>
            <a:gdLst/>
            <a:ahLst/>
            <a:cxnLst/>
            <a:rect l="l" t="t" r="r" b="b"/>
            <a:pathLst>
              <a:path w="6585549" h="5934638">
                <a:moveTo>
                  <a:pt x="225406" y="0"/>
                </a:moveTo>
                <a:lnTo>
                  <a:pt x="6585549" y="0"/>
                </a:lnTo>
                <a:lnTo>
                  <a:pt x="6585549" y="5934638"/>
                </a:lnTo>
                <a:lnTo>
                  <a:pt x="226600" y="5934638"/>
                </a:lnTo>
                <a:lnTo>
                  <a:pt x="214529" y="5856373"/>
                </a:lnTo>
                <a:lnTo>
                  <a:pt x="203238" y="5780097"/>
                </a:lnTo>
                <a:lnTo>
                  <a:pt x="191320" y="5689292"/>
                </a:lnTo>
                <a:lnTo>
                  <a:pt x="177049" y="5581536"/>
                </a:lnTo>
                <a:lnTo>
                  <a:pt x="161995" y="5462279"/>
                </a:lnTo>
                <a:lnTo>
                  <a:pt x="146156" y="5327888"/>
                </a:lnTo>
                <a:lnTo>
                  <a:pt x="129376" y="5181389"/>
                </a:lnTo>
                <a:lnTo>
                  <a:pt x="112596" y="5022177"/>
                </a:lnTo>
                <a:lnTo>
                  <a:pt x="95503" y="4852675"/>
                </a:lnTo>
                <a:lnTo>
                  <a:pt x="79664" y="4669854"/>
                </a:lnTo>
                <a:lnTo>
                  <a:pt x="64453" y="4478558"/>
                </a:lnTo>
                <a:lnTo>
                  <a:pt x="50652" y="4276365"/>
                </a:lnTo>
                <a:lnTo>
                  <a:pt x="37480" y="4065697"/>
                </a:lnTo>
                <a:lnTo>
                  <a:pt x="25091" y="3845949"/>
                </a:lnTo>
                <a:lnTo>
                  <a:pt x="20700" y="3733351"/>
                </a:lnTo>
                <a:lnTo>
                  <a:pt x="15838" y="3618331"/>
                </a:lnTo>
                <a:lnTo>
                  <a:pt x="11291" y="3501495"/>
                </a:lnTo>
                <a:lnTo>
                  <a:pt x="8311" y="3384054"/>
                </a:lnTo>
                <a:lnTo>
                  <a:pt x="5645" y="3264191"/>
                </a:lnTo>
                <a:lnTo>
                  <a:pt x="2822" y="3143118"/>
                </a:lnTo>
                <a:lnTo>
                  <a:pt x="941" y="3019623"/>
                </a:lnTo>
                <a:lnTo>
                  <a:pt x="941" y="2894918"/>
                </a:lnTo>
                <a:lnTo>
                  <a:pt x="0" y="2769001"/>
                </a:lnTo>
                <a:lnTo>
                  <a:pt x="941" y="2641874"/>
                </a:lnTo>
                <a:lnTo>
                  <a:pt x="2822" y="2512931"/>
                </a:lnTo>
                <a:lnTo>
                  <a:pt x="4547" y="2383988"/>
                </a:lnTo>
                <a:lnTo>
                  <a:pt x="8311" y="2253229"/>
                </a:lnTo>
                <a:lnTo>
                  <a:pt x="12232" y="2121259"/>
                </a:lnTo>
                <a:lnTo>
                  <a:pt x="16779" y="1989289"/>
                </a:lnTo>
                <a:lnTo>
                  <a:pt x="23209" y="1856108"/>
                </a:lnTo>
                <a:lnTo>
                  <a:pt x="30893" y="1721716"/>
                </a:lnTo>
                <a:lnTo>
                  <a:pt x="38264" y="1586720"/>
                </a:lnTo>
                <a:lnTo>
                  <a:pt x="47673" y="1451723"/>
                </a:lnTo>
                <a:lnTo>
                  <a:pt x="58964" y="1314910"/>
                </a:lnTo>
                <a:lnTo>
                  <a:pt x="70255" y="1179913"/>
                </a:lnTo>
                <a:lnTo>
                  <a:pt x="83271" y="1042495"/>
                </a:lnTo>
                <a:lnTo>
                  <a:pt x="97542" y="904471"/>
                </a:lnTo>
                <a:lnTo>
                  <a:pt x="112596" y="768263"/>
                </a:lnTo>
                <a:lnTo>
                  <a:pt x="130160" y="630240"/>
                </a:lnTo>
                <a:lnTo>
                  <a:pt x="148978" y="492821"/>
                </a:lnTo>
                <a:lnTo>
                  <a:pt x="167640" y="354798"/>
                </a:lnTo>
                <a:lnTo>
                  <a:pt x="189438" y="217380"/>
                </a:lnTo>
                <a:lnTo>
                  <a:pt x="211706" y="80567"/>
                </a:lnTo>
                <a:close/>
              </a:path>
            </a:pathLst>
          </a:custGeom>
        </p:spPr>
      </p:pic>
      <p:sp>
        <p:nvSpPr>
          <p:cNvPr id="14"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45327" y="190332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Tree>
    <p:extLst>
      <p:ext uri="{BB962C8B-B14F-4D97-AF65-F5344CB8AC3E}">
        <p14:creationId xmlns:p14="http://schemas.microsoft.com/office/powerpoint/2010/main" val="1663970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D0F6DD5-8A12-4D99-913E-6503DD5BCA3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5" name="Rectangle 14">
              <a:extLst>
                <a:ext uri="{FF2B5EF4-FFF2-40B4-BE49-F238E27FC236}">
                  <a16:creationId xmlns:a16="http://schemas.microsoft.com/office/drawing/2014/main" id="{112293B6-8795-4148-B8D7-CB9BA231DF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Oval 15">
              <a:extLst>
                <a:ext uri="{FF2B5EF4-FFF2-40B4-BE49-F238E27FC236}">
                  <a16:creationId xmlns:a16="http://schemas.microsoft.com/office/drawing/2014/main" id="{A75BAD8B-70DA-4703-85A7-B019C031B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0BF9DAD4-F981-49FA-A00C-1FD20526FC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Oval 17">
              <a:extLst>
                <a:ext uri="{FF2B5EF4-FFF2-40B4-BE49-F238E27FC236}">
                  <a16:creationId xmlns:a16="http://schemas.microsoft.com/office/drawing/2014/main" id="{7A538518-A347-4889-A086-393A976100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0991E4D6-9D80-489F-B1E8-00087C451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9479F964-D1B1-427C-8982-F7F19A1996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a:extLst>
                <a:ext uri="{FF2B5EF4-FFF2-40B4-BE49-F238E27FC236}">
                  <a16:creationId xmlns:a16="http://schemas.microsoft.com/office/drawing/2014/main" id="{D82289A8-E10A-41CD-9542-5A18C85E97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2" name="Freeform 5">
              <a:extLst>
                <a:ext uri="{FF2B5EF4-FFF2-40B4-BE49-F238E27FC236}">
                  <a16:creationId xmlns:a16="http://schemas.microsoft.com/office/drawing/2014/main" id="{76B818E8-F329-4D2A-B934-4911598D4C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3" name="Freeform 5">
              <a:extLst>
                <a:ext uri="{FF2B5EF4-FFF2-40B4-BE49-F238E27FC236}">
                  <a16:creationId xmlns:a16="http://schemas.microsoft.com/office/drawing/2014/main" id="{391232F3-ADB4-49D6-A319-69654B2E00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5" name="Rectangle 24">
            <a:extLst>
              <a:ext uri="{FF2B5EF4-FFF2-40B4-BE49-F238E27FC236}">
                <a16:creationId xmlns:a16="http://schemas.microsoft.com/office/drawing/2014/main" id="{2BE1F003-37F4-4C38-A932-159191A292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27" name="Rectangle 26">
            <a:extLst>
              <a:ext uri="{FF2B5EF4-FFF2-40B4-BE49-F238E27FC236}">
                <a16:creationId xmlns:a16="http://schemas.microsoft.com/office/drawing/2014/main" id="{6E0488BA-180E-40D8-8350-4B17917955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7" name="Picture 6" descr="A group of people posing for a photo&#10;&#10;Description automatically generated">
            <a:extLst>
              <a:ext uri="{FF2B5EF4-FFF2-40B4-BE49-F238E27FC236}">
                <a16:creationId xmlns:a16="http://schemas.microsoft.com/office/drawing/2014/main" id="{79B83924-8040-4558-9F32-E9B1D4E2BDF4}"/>
              </a:ext>
            </a:extLst>
          </p:cNvPr>
          <p:cNvPicPr>
            <a:picLocks noChangeAspect="1"/>
          </p:cNvPicPr>
          <p:nvPr/>
        </p:nvPicPr>
        <p:blipFill rotWithShape="1">
          <a:blip r:embed="rId3">
            <a:alphaModFix amt="40000"/>
          </a:blip>
          <a:srcRect l="35136" r="25348" b="-1"/>
          <a:stretch/>
        </p:blipFill>
        <p:spPr>
          <a:xfrm>
            <a:off x="20" y="10"/>
            <a:ext cx="4059916" cy="6857990"/>
          </a:xfrm>
          <a:prstGeom prst="rect">
            <a:avLst/>
          </a:prstGeom>
        </p:spPr>
      </p:pic>
      <p:pic>
        <p:nvPicPr>
          <p:cNvPr id="9" name="Picture 8" descr="A picture containing indoor, remote, control, purple&#10;&#10;Description automatically generated">
            <a:extLst>
              <a:ext uri="{FF2B5EF4-FFF2-40B4-BE49-F238E27FC236}">
                <a16:creationId xmlns:a16="http://schemas.microsoft.com/office/drawing/2014/main" id="{DA931095-1C7E-40DE-BDAF-BDA83199320B}"/>
              </a:ext>
            </a:extLst>
          </p:cNvPr>
          <p:cNvPicPr>
            <a:picLocks noChangeAspect="1"/>
          </p:cNvPicPr>
          <p:nvPr/>
        </p:nvPicPr>
        <p:blipFill rotWithShape="1">
          <a:blip r:embed="rId4">
            <a:alphaModFix amt="40000"/>
          </a:blip>
          <a:srcRect l="31225" r="29792"/>
          <a:stretch/>
        </p:blipFill>
        <p:spPr>
          <a:xfrm>
            <a:off x="4059936" y="10"/>
            <a:ext cx="4066032" cy="6857990"/>
          </a:xfrm>
          <a:prstGeom prst="rect">
            <a:avLst/>
          </a:prstGeom>
        </p:spPr>
      </p:pic>
      <p:pic>
        <p:nvPicPr>
          <p:cNvPr id="5" name="Picture 4" descr="A close up of a toy lying on the grass&#10;&#10;Description automatically generated">
            <a:extLst>
              <a:ext uri="{FF2B5EF4-FFF2-40B4-BE49-F238E27FC236}">
                <a16:creationId xmlns:a16="http://schemas.microsoft.com/office/drawing/2014/main" id="{9CA083C9-7971-4384-BBED-9A72BB56FDE4}"/>
              </a:ext>
            </a:extLst>
          </p:cNvPr>
          <p:cNvPicPr>
            <a:picLocks noChangeAspect="1"/>
          </p:cNvPicPr>
          <p:nvPr/>
        </p:nvPicPr>
        <p:blipFill rotWithShape="1">
          <a:blip r:embed="rId5">
            <a:alphaModFix amt="40000"/>
          </a:blip>
          <a:srcRect l="38173" r="29219" b="1"/>
          <a:stretch/>
        </p:blipFill>
        <p:spPr>
          <a:xfrm>
            <a:off x="8125968" y="-1"/>
            <a:ext cx="4066032" cy="6858000"/>
          </a:xfrm>
          <a:prstGeom prst="rect">
            <a:avLst/>
          </a:prstGeom>
        </p:spPr>
      </p:pic>
      <p:sp>
        <p:nvSpPr>
          <p:cNvPr id="2" name="Title 1">
            <a:extLst>
              <a:ext uri="{FF2B5EF4-FFF2-40B4-BE49-F238E27FC236}">
                <a16:creationId xmlns:a16="http://schemas.microsoft.com/office/drawing/2014/main" id="{17FF47CD-7E8C-4E03-84AC-0ABF136C0604}"/>
              </a:ext>
            </a:extLst>
          </p:cNvPr>
          <p:cNvSpPr>
            <a:spLocks noGrp="1"/>
          </p:cNvSpPr>
          <p:nvPr>
            <p:ph type="ctrTitle"/>
          </p:nvPr>
        </p:nvSpPr>
        <p:spPr>
          <a:xfrm>
            <a:off x="1154954" y="973668"/>
            <a:ext cx="8761413" cy="706964"/>
          </a:xfrm>
        </p:spPr>
        <p:txBody>
          <a:bodyPr vert="horz" lIns="91440" tIns="45720" rIns="91440" bIns="45720" rtlCol="0" anchor="ctr">
            <a:normAutofit/>
          </a:bodyPr>
          <a:lstStyle/>
          <a:p>
            <a:r>
              <a:rPr lang="en-US" sz="3600" dirty="0">
                <a:solidFill>
                  <a:schemeClr val="tx1"/>
                </a:solidFill>
              </a:rPr>
              <a:t>Content</a:t>
            </a:r>
          </a:p>
        </p:txBody>
      </p:sp>
      <p:sp>
        <p:nvSpPr>
          <p:cNvPr id="3" name="Subtitle 2">
            <a:extLst>
              <a:ext uri="{FF2B5EF4-FFF2-40B4-BE49-F238E27FC236}">
                <a16:creationId xmlns:a16="http://schemas.microsoft.com/office/drawing/2014/main" id="{40E732C5-9974-4BD8-A575-CD4D0AC2E8F3}"/>
              </a:ext>
            </a:extLst>
          </p:cNvPr>
          <p:cNvSpPr>
            <a:spLocks noGrp="1"/>
          </p:cNvSpPr>
          <p:nvPr>
            <p:ph type="subTitle" idx="1"/>
          </p:nvPr>
        </p:nvSpPr>
        <p:spPr>
          <a:xfrm>
            <a:off x="454894" y="2190174"/>
            <a:ext cx="8825659" cy="4611090"/>
          </a:xfrm>
        </p:spPr>
        <p:txBody>
          <a:bodyPr vert="horz" lIns="91440" tIns="45720" rIns="91440" bIns="45720" rtlCol="0">
            <a:normAutofit/>
          </a:bodyPr>
          <a:lstStyle/>
          <a:p>
            <a:pPr>
              <a:lnSpc>
                <a:spcPct val="90000"/>
              </a:lnSpc>
              <a:buFont typeface="Wingdings 3" charset="2"/>
              <a:buChar char=""/>
            </a:pPr>
            <a:r>
              <a:rPr lang="en-US" sz="2400" dirty="0">
                <a:solidFill>
                  <a:schemeClr val="tx1"/>
                </a:solidFill>
              </a:rPr>
              <a:t>Chat section- live- 2 hosts 1 guest</a:t>
            </a:r>
          </a:p>
          <a:p>
            <a:pPr>
              <a:lnSpc>
                <a:spcPct val="90000"/>
              </a:lnSpc>
              <a:buFont typeface="Wingdings 3" charset="2"/>
              <a:buChar char=""/>
            </a:pPr>
            <a:r>
              <a:rPr lang="en-US" sz="2400" dirty="0">
                <a:solidFill>
                  <a:schemeClr val="tx1"/>
                </a:solidFill>
              </a:rPr>
              <a:t>Gossip section- pre recorded- Gracie</a:t>
            </a:r>
          </a:p>
          <a:p>
            <a:pPr>
              <a:lnSpc>
                <a:spcPct val="90000"/>
              </a:lnSpc>
              <a:buFont typeface="Wingdings 3" charset="2"/>
              <a:buChar char=""/>
            </a:pPr>
            <a:r>
              <a:rPr lang="en-US" sz="2400" dirty="0">
                <a:solidFill>
                  <a:schemeClr val="tx1"/>
                </a:solidFill>
              </a:rPr>
              <a:t>Music- chart rundown- pre recorded- Jakub</a:t>
            </a:r>
          </a:p>
          <a:p>
            <a:pPr>
              <a:lnSpc>
                <a:spcPct val="90000"/>
              </a:lnSpc>
              <a:buFont typeface="Wingdings 3" charset="2"/>
              <a:buChar char=""/>
            </a:pPr>
            <a:r>
              <a:rPr lang="en-US" sz="2400" dirty="0">
                <a:solidFill>
                  <a:schemeClr val="tx1"/>
                </a:solidFill>
              </a:rPr>
              <a:t>Fashion- current trends- live- Jakub and Gracie</a:t>
            </a:r>
          </a:p>
          <a:p>
            <a:pPr>
              <a:lnSpc>
                <a:spcPct val="90000"/>
              </a:lnSpc>
              <a:buFont typeface="Wingdings 3" charset="2"/>
              <a:buChar char=""/>
            </a:pPr>
            <a:r>
              <a:rPr lang="en-US" sz="2400" dirty="0">
                <a:solidFill>
                  <a:schemeClr val="tx1"/>
                </a:solidFill>
              </a:rPr>
              <a:t>Sports- pre recorded- Jakub</a:t>
            </a:r>
          </a:p>
          <a:p>
            <a:pPr>
              <a:lnSpc>
                <a:spcPct val="90000"/>
              </a:lnSpc>
              <a:buFont typeface="Wingdings 3" charset="2"/>
              <a:buChar char=""/>
            </a:pPr>
            <a:r>
              <a:rPr lang="en-US" sz="2400" dirty="0">
                <a:solidFill>
                  <a:schemeClr val="tx1"/>
                </a:solidFill>
              </a:rPr>
              <a:t>Hard hitting section- live- Jakub and Gracie</a:t>
            </a:r>
          </a:p>
          <a:p>
            <a:pPr>
              <a:lnSpc>
                <a:spcPct val="90000"/>
              </a:lnSpc>
              <a:buFont typeface="Wingdings 3" charset="2"/>
              <a:buChar char=""/>
            </a:pPr>
            <a:r>
              <a:rPr lang="en-US" sz="2400" dirty="0">
                <a:solidFill>
                  <a:schemeClr val="tx1"/>
                </a:solidFill>
              </a:rPr>
              <a:t>Gaming section- live- Jakub, Gracie and aleyna</a:t>
            </a:r>
          </a:p>
          <a:p>
            <a:pPr>
              <a:lnSpc>
                <a:spcPct val="90000"/>
              </a:lnSpc>
              <a:buFont typeface="Wingdings 3" charset="2"/>
              <a:buChar char=""/>
            </a:pPr>
            <a:r>
              <a:rPr lang="en-US" sz="2400" dirty="0">
                <a:solidFill>
                  <a:schemeClr val="tx1"/>
                </a:solidFill>
              </a:rPr>
              <a:t>Total of 3 ad breaks- 3 and a half minutes each</a:t>
            </a:r>
          </a:p>
          <a:p>
            <a:pPr>
              <a:lnSpc>
                <a:spcPct val="90000"/>
              </a:lnSpc>
              <a:buFont typeface="Wingdings 3" charset="2"/>
              <a:buChar char=""/>
            </a:pPr>
            <a:r>
              <a:rPr lang="en-US" sz="2400" dirty="0">
                <a:solidFill>
                  <a:schemeClr val="tx1"/>
                </a:solidFill>
              </a:rPr>
              <a:t>Consistent social media involvement throughout </a:t>
            </a:r>
          </a:p>
        </p:txBody>
      </p:sp>
    </p:spTree>
    <p:extLst>
      <p:ext uri="{BB962C8B-B14F-4D97-AF65-F5344CB8AC3E}">
        <p14:creationId xmlns:p14="http://schemas.microsoft.com/office/powerpoint/2010/main" val="1976416537"/>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5E859-24DB-474C-8C4A-35D324537BFE}"/>
              </a:ext>
            </a:extLst>
          </p:cNvPr>
          <p:cNvSpPr>
            <a:spLocks noGrp="1"/>
          </p:cNvSpPr>
          <p:nvPr>
            <p:ph type="ctrTitle"/>
          </p:nvPr>
        </p:nvSpPr>
        <p:spPr>
          <a:xfrm>
            <a:off x="626449" y="-1037751"/>
            <a:ext cx="8825658" cy="2677648"/>
          </a:xfrm>
        </p:spPr>
        <p:txBody>
          <a:bodyPr/>
          <a:lstStyle/>
          <a:p>
            <a:r>
              <a:rPr lang="en-GB" dirty="0"/>
              <a:t>Target audience</a:t>
            </a:r>
          </a:p>
        </p:txBody>
      </p:sp>
      <p:sp>
        <p:nvSpPr>
          <p:cNvPr id="3" name="Subtitle 2">
            <a:extLst>
              <a:ext uri="{FF2B5EF4-FFF2-40B4-BE49-F238E27FC236}">
                <a16:creationId xmlns:a16="http://schemas.microsoft.com/office/drawing/2014/main" id="{5565013C-31CD-40A7-A351-C6E046229EA5}"/>
              </a:ext>
            </a:extLst>
          </p:cNvPr>
          <p:cNvSpPr>
            <a:spLocks noGrp="1"/>
          </p:cNvSpPr>
          <p:nvPr>
            <p:ph type="subTitle" idx="1"/>
          </p:nvPr>
        </p:nvSpPr>
        <p:spPr>
          <a:xfrm>
            <a:off x="794229" y="1983846"/>
            <a:ext cx="2712369" cy="3838114"/>
          </a:xfrm>
        </p:spPr>
        <p:txBody>
          <a:bodyPr>
            <a:normAutofit/>
          </a:bodyPr>
          <a:lstStyle/>
          <a:p>
            <a:r>
              <a:rPr lang="en-GB" dirty="0"/>
              <a:t>Primary- 16-25 year olds</a:t>
            </a:r>
          </a:p>
          <a:p>
            <a:r>
              <a:rPr lang="en-GB" dirty="0"/>
              <a:t>Males and females</a:t>
            </a:r>
          </a:p>
          <a:p>
            <a:r>
              <a:rPr lang="en-GB" dirty="0"/>
              <a:t>Class c2-e</a:t>
            </a:r>
          </a:p>
          <a:p>
            <a:r>
              <a:rPr lang="en-GB" dirty="0"/>
              <a:t>Minimum wage jobs</a:t>
            </a:r>
          </a:p>
          <a:p>
            <a:endParaRPr lang="en-GB" dirty="0"/>
          </a:p>
          <a:p>
            <a:r>
              <a:rPr lang="en-GB" dirty="0"/>
              <a:t>Secondary- 26-35 year olds</a:t>
            </a:r>
          </a:p>
          <a:p>
            <a:r>
              <a:rPr lang="en-GB" dirty="0"/>
              <a:t>Males and females</a:t>
            </a:r>
          </a:p>
          <a:p>
            <a:r>
              <a:rPr lang="en-GB" dirty="0"/>
              <a:t>Class c2-e </a:t>
            </a:r>
          </a:p>
          <a:p>
            <a:endParaRPr lang="en-GB" dirty="0"/>
          </a:p>
          <a:p>
            <a:endParaRPr lang="en-GB" dirty="0"/>
          </a:p>
        </p:txBody>
      </p:sp>
      <p:sp>
        <p:nvSpPr>
          <p:cNvPr id="4" name="TextBox 3">
            <a:extLst>
              <a:ext uri="{FF2B5EF4-FFF2-40B4-BE49-F238E27FC236}">
                <a16:creationId xmlns:a16="http://schemas.microsoft.com/office/drawing/2014/main" id="{3FD304CB-5D31-4965-8FE8-48E567FC52D9}"/>
              </a:ext>
            </a:extLst>
          </p:cNvPr>
          <p:cNvSpPr txBox="1"/>
          <p:nvPr/>
        </p:nvSpPr>
        <p:spPr>
          <a:xfrm>
            <a:off x="4001549" y="1702965"/>
            <a:ext cx="6727970" cy="4247317"/>
          </a:xfrm>
          <a:prstGeom prst="rect">
            <a:avLst/>
          </a:prstGeom>
          <a:noFill/>
        </p:spPr>
        <p:txBody>
          <a:bodyPr wrap="square" rtlCol="0">
            <a:spAutoFit/>
          </a:bodyPr>
          <a:lstStyle/>
          <a:p>
            <a:r>
              <a:rPr lang="en-GB" dirty="0">
                <a:solidFill>
                  <a:schemeClr val="accent1">
                    <a:lumMod val="60000"/>
                    <a:lumOff val="40000"/>
                  </a:schemeClr>
                </a:solidFill>
              </a:rPr>
              <a:t>Primary and secondary- </a:t>
            </a:r>
          </a:p>
          <a:p>
            <a:endParaRPr lang="en-GB" dirty="0">
              <a:solidFill>
                <a:schemeClr val="accent1">
                  <a:lumMod val="60000"/>
                  <a:lumOff val="40000"/>
                </a:schemeClr>
              </a:solidFill>
            </a:endParaRPr>
          </a:p>
          <a:p>
            <a:r>
              <a:rPr lang="en-GB" dirty="0">
                <a:solidFill>
                  <a:schemeClr val="accent1">
                    <a:lumMod val="60000"/>
                    <a:lumOff val="40000"/>
                  </a:schemeClr>
                </a:solidFill>
              </a:rPr>
              <a:t>Morals- Low, lack of fine taste, consumer culture</a:t>
            </a:r>
          </a:p>
          <a:p>
            <a:endParaRPr lang="en-GB" dirty="0">
              <a:solidFill>
                <a:schemeClr val="accent1">
                  <a:lumMod val="60000"/>
                  <a:lumOff val="40000"/>
                </a:schemeClr>
              </a:solidFill>
            </a:endParaRPr>
          </a:p>
          <a:p>
            <a:r>
              <a:rPr lang="en-GB" dirty="0">
                <a:solidFill>
                  <a:schemeClr val="accent1">
                    <a:lumMod val="60000"/>
                    <a:lumOff val="40000"/>
                  </a:schemeClr>
                </a:solidFill>
              </a:rPr>
              <a:t>Race/religion- more religious people would not watch, whereas atheists might be more likely</a:t>
            </a:r>
          </a:p>
          <a:p>
            <a:endParaRPr lang="en-GB" dirty="0">
              <a:solidFill>
                <a:schemeClr val="accent1">
                  <a:lumMod val="60000"/>
                  <a:lumOff val="40000"/>
                </a:schemeClr>
              </a:solidFill>
            </a:endParaRPr>
          </a:p>
          <a:p>
            <a:r>
              <a:rPr lang="en-GB" dirty="0">
                <a:solidFill>
                  <a:schemeClr val="accent1">
                    <a:lumMod val="60000"/>
                    <a:lumOff val="40000"/>
                  </a:schemeClr>
                </a:solidFill>
              </a:rPr>
              <a:t>Relationship- singles and new couples who will probably be short term or dysfunctional </a:t>
            </a:r>
          </a:p>
          <a:p>
            <a:endParaRPr lang="en-GB" dirty="0">
              <a:solidFill>
                <a:schemeClr val="accent1">
                  <a:lumMod val="60000"/>
                  <a:lumOff val="40000"/>
                </a:schemeClr>
              </a:solidFill>
            </a:endParaRPr>
          </a:p>
          <a:p>
            <a:r>
              <a:rPr lang="en-GB" dirty="0">
                <a:solidFill>
                  <a:schemeClr val="accent1">
                    <a:lumMod val="60000"/>
                    <a:lumOff val="40000"/>
                  </a:schemeClr>
                </a:solidFill>
              </a:rPr>
              <a:t>Geographic's- UK cities</a:t>
            </a:r>
          </a:p>
          <a:p>
            <a:r>
              <a:rPr lang="en-GB" dirty="0">
                <a:solidFill>
                  <a:schemeClr val="accent1">
                    <a:lumMod val="60000"/>
                    <a:lumOff val="40000"/>
                  </a:schemeClr>
                </a:solidFill>
              </a:rPr>
              <a:t>Uni accommodations</a:t>
            </a:r>
          </a:p>
          <a:p>
            <a:r>
              <a:rPr lang="en-GB" dirty="0">
                <a:solidFill>
                  <a:schemeClr val="accent1">
                    <a:lumMod val="60000"/>
                    <a:lumOff val="40000"/>
                  </a:schemeClr>
                </a:solidFill>
              </a:rPr>
              <a:t>Small and affordable homes that still look nice due to image obsession</a:t>
            </a:r>
          </a:p>
          <a:p>
            <a:endParaRPr lang="en-GB" dirty="0"/>
          </a:p>
        </p:txBody>
      </p:sp>
    </p:spTree>
    <p:extLst>
      <p:ext uri="{BB962C8B-B14F-4D97-AF65-F5344CB8AC3E}">
        <p14:creationId xmlns:p14="http://schemas.microsoft.com/office/powerpoint/2010/main" val="1254615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91A5E26-1F21-459D-8C03-ADB057B090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7" name="Picture 6" descr="A close up of a sign&#10;&#10;Description automatically generated">
            <a:extLst>
              <a:ext uri="{FF2B5EF4-FFF2-40B4-BE49-F238E27FC236}">
                <a16:creationId xmlns:a16="http://schemas.microsoft.com/office/drawing/2014/main" id="{29D00BE7-65F9-47A2-A54B-582EE71ED4AB}"/>
              </a:ext>
            </a:extLst>
          </p:cNvPr>
          <p:cNvPicPr>
            <a:picLocks noChangeAspect="1"/>
          </p:cNvPicPr>
          <p:nvPr/>
        </p:nvPicPr>
        <p:blipFill rotWithShape="1">
          <a:blip r:embed="rId2">
            <a:alphaModFix amt="40000"/>
          </a:blip>
          <a:srcRect l="23901" r="12754" b="-1"/>
          <a:stretch/>
        </p:blipFill>
        <p:spPr>
          <a:xfrm rot="5400000">
            <a:off x="-384048" y="384048"/>
            <a:ext cx="6858000" cy="6089904"/>
          </a:xfrm>
          <a:prstGeom prst="rect">
            <a:avLst/>
          </a:prstGeom>
        </p:spPr>
      </p:pic>
      <p:pic>
        <p:nvPicPr>
          <p:cNvPr id="5" name="Picture 4" descr="A person wearing a suit and tie&#10;&#10;Description automatically generated">
            <a:extLst>
              <a:ext uri="{FF2B5EF4-FFF2-40B4-BE49-F238E27FC236}">
                <a16:creationId xmlns:a16="http://schemas.microsoft.com/office/drawing/2014/main" id="{0444894A-483B-43A2-AFE2-D722301C1D96}"/>
              </a:ext>
            </a:extLst>
          </p:cNvPr>
          <p:cNvPicPr>
            <a:picLocks noChangeAspect="1"/>
          </p:cNvPicPr>
          <p:nvPr/>
        </p:nvPicPr>
        <p:blipFill rotWithShape="1">
          <a:blip r:embed="rId3">
            <a:alphaModFix amt="40000"/>
          </a:blip>
          <a:srcRect l="24472" r="17722"/>
          <a:stretch/>
        </p:blipFill>
        <p:spPr>
          <a:xfrm>
            <a:off x="6102098" y="0"/>
            <a:ext cx="6099048" cy="6858000"/>
          </a:xfrm>
          <a:prstGeom prst="rect">
            <a:avLst/>
          </a:prstGeom>
        </p:spPr>
      </p:pic>
      <p:sp>
        <p:nvSpPr>
          <p:cNvPr id="2" name="Title 1">
            <a:extLst>
              <a:ext uri="{FF2B5EF4-FFF2-40B4-BE49-F238E27FC236}">
                <a16:creationId xmlns:a16="http://schemas.microsoft.com/office/drawing/2014/main" id="{8609A031-FD88-40C4-87CA-8CD59F2AA368}"/>
              </a:ext>
            </a:extLst>
          </p:cNvPr>
          <p:cNvSpPr>
            <a:spLocks noGrp="1"/>
          </p:cNvSpPr>
          <p:nvPr>
            <p:ph type="ctrTitle"/>
          </p:nvPr>
        </p:nvSpPr>
        <p:spPr>
          <a:xfrm>
            <a:off x="511142" y="-363549"/>
            <a:ext cx="8825658" cy="2677648"/>
          </a:xfrm>
        </p:spPr>
        <p:txBody>
          <a:bodyPr>
            <a:normAutofit/>
          </a:bodyPr>
          <a:lstStyle/>
          <a:p>
            <a:r>
              <a:rPr lang="en-GB" dirty="0">
                <a:solidFill>
                  <a:schemeClr val="tx1"/>
                </a:solidFill>
              </a:rPr>
              <a:t>Presenter 1 and graphic designer- Jakub</a:t>
            </a:r>
          </a:p>
        </p:txBody>
      </p:sp>
      <p:sp>
        <p:nvSpPr>
          <p:cNvPr id="3" name="Subtitle 2">
            <a:extLst>
              <a:ext uri="{FF2B5EF4-FFF2-40B4-BE49-F238E27FC236}">
                <a16:creationId xmlns:a16="http://schemas.microsoft.com/office/drawing/2014/main" id="{B99DA936-FC88-4B69-9C95-F2E1B4CA0013}"/>
              </a:ext>
            </a:extLst>
          </p:cNvPr>
          <p:cNvSpPr>
            <a:spLocks noGrp="1"/>
          </p:cNvSpPr>
          <p:nvPr>
            <p:ph type="subTitle" idx="1"/>
          </p:nvPr>
        </p:nvSpPr>
        <p:spPr>
          <a:xfrm>
            <a:off x="653070" y="2751029"/>
            <a:ext cx="8825658" cy="3670041"/>
          </a:xfrm>
        </p:spPr>
        <p:txBody>
          <a:bodyPr>
            <a:normAutofit/>
          </a:bodyPr>
          <a:lstStyle/>
          <a:p>
            <a:pPr>
              <a:lnSpc>
                <a:spcPct val="90000"/>
              </a:lnSpc>
            </a:pPr>
            <a:r>
              <a:rPr lang="en-GB" sz="2000" dirty="0">
                <a:solidFill>
                  <a:schemeClr val="tx1"/>
                </a:solidFill>
              </a:rPr>
              <a:t>As PRESENTER 1, I WILL BE one of the faces of the show, meaning that I need to be entertaining, as the host is one of the most important parts. We make up the brand of the show and help draw in an audience.</a:t>
            </a:r>
          </a:p>
          <a:p>
            <a:pPr>
              <a:lnSpc>
                <a:spcPct val="90000"/>
              </a:lnSpc>
            </a:pPr>
            <a:endParaRPr lang="en-GB" sz="2000" dirty="0">
              <a:solidFill>
                <a:schemeClr val="tx1"/>
              </a:solidFill>
            </a:endParaRPr>
          </a:p>
          <a:p>
            <a:pPr>
              <a:lnSpc>
                <a:spcPct val="90000"/>
              </a:lnSpc>
            </a:pPr>
            <a:r>
              <a:rPr lang="en-GB" sz="2000" dirty="0">
                <a:solidFill>
                  <a:schemeClr val="tx1"/>
                </a:solidFill>
              </a:rPr>
              <a:t>I will maintain an informal presenting style so that the show does not seem serious, as this will allow me to reach the young target audience and keep the mood upbeat</a:t>
            </a:r>
          </a:p>
          <a:p>
            <a:pPr>
              <a:lnSpc>
                <a:spcPct val="90000"/>
              </a:lnSpc>
            </a:pPr>
            <a:endParaRPr lang="en-GB" sz="2000" dirty="0">
              <a:solidFill>
                <a:schemeClr val="tx1"/>
              </a:solidFill>
            </a:endParaRPr>
          </a:p>
          <a:p>
            <a:pPr>
              <a:lnSpc>
                <a:spcPct val="90000"/>
              </a:lnSpc>
            </a:pPr>
            <a:r>
              <a:rPr lang="en-GB" sz="2000" dirty="0">
                <a:solidFill>
                  <a:schemeClr val="tx1"/>
                </a:solidFill>
              </a:rPr>
              <a:t>I will also be producing graphics for the show wherever they may be needed, so I must also think about design techniques</a:t>
            </a:r>
          </a:p>
        </p:txBody>
      </p:sp>
    </p:spTree>
    <p:extLst>
      <p:ext uri="{BB962C8B-B14F-4D97-AF65-F5344CB8AC3E}">
        <p14:creationId xmlns:p14="http://schemas.microsoft.com/office/powerpoint/2010/main" val="308221892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668F1A4-6DBB-4F0B-A679-6EE548363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5">
            <a:extLst>
              <a:ext uri="{FF2B5EF4-FFF2-40B4-BE49-F238E27FC236}">
                <a16:creationId xmlns:a16="http://schemas.microsoft.com/office/drawing/2014/main" id="{B8DBF1C0-B8F1-4AAC-8704-256BA0E9D6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pic>
        <p:nvPicPr>
          <p:cNvPr id="5" name="Picture 4" descr="A group of people posing for the camera&#10;&#10;Description automatically generated">
            <a:extLst>
              <a:ext uri="{FF2B5EF4-FFF2-40B4-BE49-F238E27FC236}">
                <a16:creationId xmlns:a16="http://schemas.microsoft.com/office/drawing/2014/main" id="{D138B4A0-4868-4CB9-B762-2BBDDCD79FB3}"/>
              </a:ext>
            </a:extLst>
          </p:cNvPr>
          <p:cNvPicPr>
            <a:picLocks noChangeAspect="1"/>
          </p:cNvPicPr>
          <p:nvPr/>
        </p:nvPicPr>
        <p:blipFill rotWithShape="1">
          <a:blip r:embed="rId2">
            <a:alphaModFix amt="35000"/>
          </a:blip>
          <a:srcRect t="56" r="-1" b="29863"/>
          <a:stretch/>
        </p:blipFill>
        <p:spPr>
          <a:xfrm>
            <a:off x="474133" y="474133"/>
            <a:ext cx="11243734" cy="5909733"/>
          </a:xfrm>
          <a:prstGeom prst="rect">
            <a:avLst/>
          </a:prstGeom>
        </p:spPr>
      </p:pic>
      <p:sp>
        <p:nvSpPr>
          <p:cNvPr id="2" name="Title 1">
            <a:extLst>
              <a:ext uri="{FF2B5EF4-FFF2-40B4-BE49-F238E27FC236}">
                <a16:creationId xmlns:a16="http://schemas.microsoft.com/office/drawing/2014/main" id="{361B9CF3-3657-4437-AB44-026656F19FC0}"/>
              </a:ext>
            </a:extLst>
          </p:cNvPr>
          <p:cNvSpPr>
            <a:spLocks noGrp="1"/>
          </p:cNvSpPr>
          <p:nvPr>
            <p:ph type="ctrTitle"/>
          </p:nvPr>
        </p:nvSpPr>
        <p:spPr>
          <a:xfrm>
            <a:off x="643225" y="-702190"/>
            <a:ext cx="8827245" cy="2677648"/>
          </a:xfrm>
        </p:spPr>
        <p:txBody>
          <a:bodyPr>
            <a:normAutofit/>
          </a:bodyPr>
          <a:lstStyle/>
          <a:p>
            <a:r>
              <a:rPr lang="en-GB" dirty="0">
                <a:solidFill>
                  <a:srgbClr val="FFFFFF"/>
                </a:solidFill>
              </a:rPr>
              <a:t>Presenter 2- Gracie</a:t>
            </a:r>
          </a:p>
        </p:txBody>
      </p:sp>
      <p:sp>
        <p:nvSpPr>
          <p:cNvPr id="3" name="Subtitle 2">
            <a:extLst>
              <a:ext uri="{FF2B5EF4-FFF2-40B4-BE49-F238E27FC236}">
                <a16:creationId xmlns:a16="http://schemas.microsoft.com/office/drawing/2014/main" id="{3B3F7D20-F27B-45A7-8698-22F02FDDE67E}"/>
              </a:ext>
            </a:extLst>
          </p:cNvPr>
          <p:cNvSpPr>
            <a:spLocks noGrp="1"/>
          </p:cNvSpPr>
          <p:nvPr>
            <p:ph type="subTitle" idx="1"/>
          </p:nvPr>
        </p:nvSpPr>
        <p:spPr>
          <a:xfrm>
            <a:off x="861339" y="2246938"/>
            <a:ext cx="8827245" cy="3340130"/>
          </a:xfrm>
        </p:spPr>
        <p:txBody>
          <a:bodyPr>
            <a:normAutofit fontScale="40000" lnSpcReduction="20000"/>
          </a:bodyPr>
          <a:lstStyle/>
          <a:p>
            <a:r>
              <a:rPr lang="en-GB" sz="2500" dirty="0">
                <a:solidFill>
                  <a:srgbClr val="FFFFFF"/>
                </a:solidFill>
              </a:rPr>
              <a:t>Within this role hypothetically I'm the face of the show with my other fellow presenters. I will be presenting what the directors want us to show and tell to the audience. My job is to entertain and inform an audience. Together we bring the show to life and give the show character.</a:t>
            </a:r>
          </a:p>
          <a:p>
            <a:r>
              <a:rPr lang="en-GB" sz="2500" dirty="0">
                <a:solidFill>
                  <a:srgbClr val="FFFFFF"/>
                </a:solidFill>
              </a:rPr>
              <a:t>As a group we have collectively chosen 7 categories to talk about. My chosen topic I will individually be talking about is the gossip section, I feel like as a female talking about the latest gossip I will have a strong lead. Me and my co-presenter </a:t>
            </a:r>
            <a:r>
              <a:rPr lang="en-GB" sz="2500" dirty="0" err="1">
                <a:solidFill>
                  <a:srgbClr val="FFFFFF"/>
                </a:solidFill>
              </a:rPr>
              <a:t>Kuba</a:t>
            </a:r>
            <a:r>
              <a:rPr lang="en-GB" sz="2500" dirty="0">
                <a:solidFill>
                  <a:srgbClr val="FFFFFF"/>
                </a:solidFill>
              </a:rPr>
              <a:t> will be talking about. Gaming, serious issues, fashion -men and women’s and social media. </a:t>
            </a:r>
          </a:p>
          <a:p>
            <a:r>
              <a:rPr lang="en-GB" sz="2500" dirty="0">
                <a:solidFill>
                  <a:srgbClr val="FFFFFF"/>
                </a:solidFill>
              </a:rPr>
              <a:t>Skills needed to be a presenter-</a:t>
            </a:r>
          </a:p>
          <a:p>
            <a:r>
              <a:rPr lang="en-GB" sz="2500" dirty="0">
                <a:solidFill>
                  <a:srgbClr val="FFFFFF"/>
                </a:solidFill>
              </a:rPr>
              <a:t>Skills</a:t>
            </a:r>
          </a:p>
          <a:p>
            <a:r>
              <a:rPr lang="en-GB" sz="2500" dirty="0">
                <a:solidFill>
                  <a:srgbClr val="FFFFFF"/>
                </a:solidFill>
              </a:rPr>
              <a:t>•	excellent communication and presentation skills.</a:t>
            </a:r>
          </a:p>
          <a:p>
            <a:r>
              <a:rPr lang="en-GB" sz="2500" dirty="0">
                <a:solidFill>
                  <a:srgbClr val="FFFFFF"/>
                </a:solidFill>
              </a:rPr>
              <a:t>•	performance skills and a clear voice.</a:t>
            </a:r>
          </a:p>
          <a:p>
            <a:r>
              <a:rPr lang="en-GB" sz="2500" dirty="0">
                <a:solidFill>
                  <a:srgbClr val="FFFFFF"/>
                </a:solidFill>
              </a:rPr>
              <a:t>•	the ability to generate original ideas.</a:t>
            </a:r>
          </a:p>
          <a:p>
            <a:r>
              <a:rPr lang="en-GB" sz="2500" dirty="0">
                <a:solidFill>
                  <a:srgbClr val="FFFFFF"/>
                </a:solidFill>
              </a:rPr>
              <a:t>•	a personable and confident manner.</a:t>
            </a:r>
          </a:p>
          <a:p>
            <a:r>
              <a:rPr lang="en-GB" sz="2500" dirty="0">
                <a:solidFill>
                  <a:srgbClr val="FFFFFF"/>
                </a:solidFill>
              </a:rPr>
              <a:t>•	a broad range of interests, including current affairs.</a:t>
            </a:r>
          </a:p>
          <a:p>
            <a:r>
              <a:rPr lang="en-GB" sz="2500" dirty="0">
                <a:solidFill>
                  <a:srgbClr val="FFFFFF"/>
                </a:solidFill>
              </a:rPr>
              <a:t>•	good research and interviewing skills.</a:t>
            </a:r>
          </a:p>
          <a:p>
            <a:r>
              <a:rPr lang="en-GB" sz="2500" dirty="0">
                <a:solidFill>
                  <a:srgbClr val="FFFFFF"/>
                </a:solidFill>
              </a:rPr>
              <a:t>•	the confidence and the ability to sell yourself.</a:t>
            </a:r>
          </a:p>
          <a:p>
            <a:endParaRPr lang="en-GB" dirty="0">
              <a:solidFill>
                <a:srgbClr val="FFFFFF"/>
              </a:solidFill>
            </a:endParaRPr>
          </a:p>
        </p:txBody>
      </p:sp>
      <p:sp>
        <p:nvSpPr>
          <p:cNvPr id="14" name="Rectangle 13">
            <a:extLst>
              <a:ext uri="{FF2B5EF4-FFF2-40B4-BE49-F238E27FC236}">
                <a16:creationId xmlns:a16="http://schemas.microsoft.com/office/drawing/2014/main" id="{B70F7E59-C971-4F55-8E3A-1E583B65F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04157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8" name="Rectangle 27">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Oval 28">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0" name="Oval 29">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1" name="Oval 30">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2" name="Oval 31">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3" name="Oval 32">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5"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36"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8" name="Rectangle 37">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23B40072-B66F-4D82-BF24-66E61D026A86}"/>
              </a:ext>
            </a:extLst>
          </p:cNvPr>
          <p:cNvSpPr>
            <a:spLocks noGrp="1"/>
          </p:cNvSpPr>
          <p:nvPr>
            <p:ph type="ctrTitle"/>
          </p:nvPr>
        </p:nvSpPr>
        <p:spPr>
          <a:xfrm>
            <a:off x="1154954" y="973668"/>
            <a:ext cx="8761413" cy="706964"/>
          </a:xfrm>
        </p:spPr>
        <p:txBody>
          <a:bodyPr vert="horz" lIns="91440" tIns="45720" rIns="91440" bIns="45720" rtlCol="0" anchor="ctr">
            <a:normAutofit/>
          </a:bodyPr>
          <a:lstStyle/>
          <a:p>
            <a:r>
              <a:rPr lang="en-US" sz="3600" dirty="0"/>
              <a:t>Camera ops</a:t>
            </a:r>
          </a:p>
        </p:txBody>
      </p:sp>
      <p:pic>
        <p:nvPicPr>
          <p:cNvPr id="5" name="Picture 4" descr="A group of people performing on a counter&#10;&#10;Description automatically generated">
            <a:extLst>
              <a:ext uri="{FF2B5EF4-FFF2-40B4-BE49-F238E27FC236}">
                <a16:creationId xmlns:a16="http://schemas.microsoft.com/office/drawing/2014/main" id="{5F6857EE-644C-4E86-B1C9-370252EA0B46}"/>
              </a:ext>
            </a:extLst>
          </p:cNvPr>
          <p:cNvPicPr>
            <a:picLocks noChangeAspect="1"/>
          </p:cNvPicPr>
          <p:nvPr/>
        </p:nvPicPr>
        <p:blipFill rotWithShape="1">
          <a:blip r:embed="rId3"/>
          <a:srcRect l="20285" r="4283" b="-1"/>
          <a:stretch/>
        </p:blipFill>
        <p:spPr>
          <a:xfrm>
            <a:off x="544978" y="2481227"/>
            <a:ext cx="4345024" cy="3067163"/>
          </a:xfrm>
          <a:prstGeom prst="roundRect">
            <a:avLst>
              <a:gd name="adj" fmla="val 1858"/>
            </a:avLst>
          </a:prstGeom>
          <a:effectLst>
            <a:outerShdw blurRad="50800" dist="50800" dir="5400000" algn="tl" rotWithShape="0">
              <a:srgbClr val="000000">
                <a:alpha val="43000"/>
              </a:srgbClr>
            </a:outerShdw>
          </a:effectLst>
        </p:spPr>
      </p:pic>
      <p:sp>
        <p:nvSpPr>
          <p:cNvPr id="3" name="Subtitle 2">
            <a:extLst>
              <a:ext uri="{FF2B5EF4-FFF2-40B4-BE49-F238E27FC236}">
                <a16:creationId xmlns:a16="http://schemas.microsoft.com/office/drawing/2014/main" id="{B430BAA7-2BF0-46E6-B5A9-39FC38860B04}"/>
              </a:ext>
            </a:extLst>
          </p:cNvPr>
          <p:cNvSpPr>
            <a:spLocks noGrp="1"/>
          </p:cNvSpPr>
          <p:nvPr>
            <p:ph type="subTitle" idx="1"/>
          </p:nvPr>
        </p:nvSpPr>
        <p:spPr>
          <a:xfrm>
            <a:off x="5179463" y="2632938"/>
            <a:ext cx="6658255" cy="4601107"/>
          </a:xfrm>
        </p:spPr>
        <p:txBody>
          <a:bodyPr vert="horz" lIns="91440" tIns="45720" rIns="91440" bIns="45720" rtlCol="0" anchor="ctr">
            <a:normAutofit fontScale="92500" lnSpcReduction="20000"/>
          </a:bodyPr>
          <a:lstStyle/>
          <a:p>
            <a:pPr>
              <a:lnSpc>
                <a:spcPct val="90000"/>
              </a:lnSpc>
              <a:buFont typeface="Wingdings 3" charset="2"/>
              <a:buChar char=""/>
            </a:pPr>
            <a:r>
              <a:rPr lang="en-US" sz="1500" u="sng" dirty="0">
                <a:solidFill>
                  <a:schemeClr val="tx1">
                    <a:lumMod val="75000"/>
                    <a:lumOff val="25000"/>
                  </a:schemeClr>
                </a:solidFill>
              </a:rPr>
              <a:t>Camera 1- </a:t>
            </a:r>
            <a:r>
              <a:rPr lang="en-US" sz="1500" dirty="0" err="1">
                <a:solidFill>
                  <a:schemeClr val="tx1">
                    <a:lumMod val="75000"/>
                    <a:lumOff val="25000"/>
                  </a:schemeClr>
                </a:solidFill>
              </a:rPr>
              <a:t>kacper</a:t>
            </a:r>
            <a:r>
              <a:rPr lang="en-US" sz="1500" dirty="0">
                <a:solidFill>
                  <a:schemeClr val="tx1">
                    <a:lumMod val="75000"/>
                    <a:lumOff val="25000"/>
                  </a:schemeClr>
                </a:solidFill>
              </a:rPr>
              <a:t>-  </a:t>
            </a:r>
            <a:r>
              <a:rPr lang="en-GB" sz="1500" dirty="0">
                <a:solidFill>
                  <a:schemeClr val="tx1">
                    <a:lumMod val="75000"/>
                    <a:lumOff val="25000"/>
                  </a:schemeClr>
                </a:solidFill>
              </a:rPr>
              <a:t>My job is that of a camera operator as camera 1.</a:t>
            </a:r>
          </a:p>
          <a:p>
            <a:pPr>
              <a:lnSpc>
                <a:spcPct val="90000"/>
              </a:lnSpc>
              <a:buFont typeface="Wingdings 3" charset="2"/>
              <a:buChar char=""/>
            </a:pPr>
            <a:r>
              <a:rPr lang="en-GB" sz="1500" dirty="0">
                <a:solidFill>
                  <a:schemeClr val="tx1">
                    <a:lumMod val="75000"/>
                    <a:lumOff val="25000"/>
                  </a:schemeClr>
                </a:solidFill>
              </a:rPr>
              <a:t>I will have to be able to reposition cameras on the go as well as maintain a flawless recording as well as maintaining my position of the left side as camera 1.</a:t>
            </a:r>
          </a:p>
          <a:p>
            <a:pPr>
              <a:lnSpc>
                <a:spcPct val="90000"/>
              </a:lnSpc>
              <a:buFont typeface="Wingdings 3" charset="2"/>
              <a:buChar char=""/>
            </a:pPr>
            <a:r>
              <a:rPr lang="en-GB" sz="1500" dirty="0">
                <a:solidFill>
                  <a:schemeClr val="tx1">
                    <a:lumMod val="75000"/>
                    <a:lumOff val="25000"/>
                  </a:schemeClr>
                </a:solidFill>
              </a:rPr>
              <a:t>any shots or camera changes are all up to the director up in the gallery. If need be I will communicate with gallery via my floor manager who will rely my request</a:t>
            </a:r>
          </a:p>
          <a:p>
            <a:pPr>
              <a:lnSpc>
                <a:spcPct val="90000"/>
              </a:lnSpc>
              <a:buFont typeface="Wingdings 3" charset="2"/>
              <a:buChar char=""/>
            </a:pPr>
            <a:r>
              <a:rPr lang="en-GB" sz="1500" dirty="0">
                <a:solidFill>
                  <a:schemeClr val="tx1">
                    <a:lumMod val="75000"/>
                    <a:lumOff val="25000"/>
                  </a:schemeClr>
                </a:solidFill>
              </a:rPr>
              <a:t>I have a silent role.</a:t>
            </a:r>
          </a:p>
          <a:p>
            <a:pPr>
              <a:lnSpc>
                <a:spcPct val="90000"/>
              </a:lnSpc>
            </a:pPr>
            <a:endParaRPr lang="en-US" sz="1500" u="sng" dirty="0">
              <a:solidFill>
                <a:schemeClr val="tx1">
                  <a:lumMod val="75000"/>
                  <a:lumOff val="25000"/>
                </a:schemeClr>
              </a:solidFill>
            </a:endParaRPr>
          </a:p>
          <a:p>
            <a:pPr>
              <a:lnSpc>
                <a:spcPct val="90000"/>
              </a:lnSpc>
              <a:buFont typeface="Wingdings 3" charset="2"/>
              <a:buChar char=""/>
            </a:pPr>
            <a:r>
              <a:rPr lang="en-US" sz="1500" u="sng" dirty="0">
                <a:solidFill>
                  <a:schemeClr val="tx1">
                    <a:lumMod val="75000"/>
                    <a:lumOff val="25000"/>
                  </a:schemeClr>
                </a:solidFill>
              </a:rPr>
              <a:t>Camera 2- </a:t>
            </a:r>
            <a:r>
              <a:rPr lang="en-US" sz="1500" dirty="0">
                <a:solidFill>
                  <a:schemeClr val="tx1">
                    <a:lumMod val="75000"/>
                    <a:lumOff val="25000"/>
                  </a:schemeClr>
                </a:solidFill>
              </a:rPr>
              <a:t>shamaim-  My job in the live production is to listen to the director and follow his directors on how he wants the shot to be. My responsibility is that I have to make sure that all the shots are up to industry standards and that the shots are good with the director. I will be placed in the middle of the room meaning that I have to shoot both the presenters. I will be using a headset to listen to the director but my role is a quiet one as I listen and do what I am told. </a:t>
            </a:r>
          </a:p>
          <a:p>
            <a:pPr>
              <a:lnSpc>
                <a:spcPct val="90000"/>
              </a:lnSpc>
              <a:buFont typeface="Wingdings 3" charset="2"/>
              <a:buChar char=""/>
            </a:pPr>
            <a:r>
              <a:rPr lang="en-US" sz="1500" u="sng" dirty="0">
                <a:solidFill>
                  <a:schemeClr val="tx1">
                    <a:lumMod val="75000"/>
                    <a:lumOff val="25000"/>
                  </a:schemeClr>
                </a:solidFill>
              </a:rPr>
              <a:t>Camera 3- </a:t>
            </a:r>
            <a:r>
              <a:rPr lang="en-US" sz="1500" dirty="0">
                <a:solidFill>
                  <a:schemeClr val="tx1">
                    <a:lumMod val="75000"/>
                    <a:lumOff val="25000"/>
                  </a:schemeClr>
                </a:solidFill>
              </a:rPr>
              <a:t>Jubiair- my role is to record the third camera angle which is mainly on </a:t>
            </a:r>
            <a:r>
              <a:rPr lang="en-US" sz="1500" dirty="0" err="1">
                <a:solidFill>
                  <a:schemeClr val="tx1">
                    <a:lumMod val="75000"/>
                    <a:lumOff val="25000"/>
                  </a:schemeClr>
                </a:solidFill>
              </a:rPr>
              <a:t>kuba</a:t>
            </a:r>
            <a:r>
              <a:rPr lang="en-US" sz="1500" dirty="0">
                <a:solidFill>
                  <a:schemeClr val="tx1">
                    <a:lumMod val="75000"/>
                    <a:lumOff val="25000"/>
                  </a:schemeClr>
                </a:solidFill>
              </a:rPr>
              <a:t>, also my job is to make sure that if  anyone needs me to get anything for example a spare battery, I would get it because I am also the runner.</a:t>
            </a:r>
          </a:p>
          <a:p>
            <a:pPr>
              <a:lnSpc>
                <a:spcPct val="90000"/>
              </a:lnSpc>
              <a:buFont typeface="Wingdings 3" charset="2"/>
              <a:buChar char=""/>
            </a:pPr>
            <a:endParaRPr lang="en-US" sz="1500" dirty="0">
              <a:solidFill>
                <a:schemeClr val="tx1">
                  <a:lumMod val="75000"/>
                  <a:lumOff val="25000"/>
                </a:schemeClr>
              </a:solidFill>
            </a:endParaRPr>
          </a:p>
          <a:p>
            <a:pPr>
              <a:lnSpc>
                <a:spcPct val="90000"/>
              </a:lnSpc>
              <a:buFont typeface="Wingdings 3" charset="2"/>
              <a:buChar char=""/>
            </a:pPr>
            <a:endParaRPr lang="en-US" sz="1500" dirty="0">
              <a:solidFill>
                <a:schemeClr val="tx1">
                  <a:lumMod val="75000"/>
                  <a:lumOff val="25000"/>
                </a:schemeClr>
              </a:solidFill>
            </a:endParaRPr>
          </a:p>
        </p:txBody>
      </p:sp>
    </p:spTree>
    <p:extLst>
      <p:ext uri="{BB962C8B-B14F-4D97-AF65-F5344CB8AC3E}">
        <p14:creationId xmlns:p14="http://schemas.microsoft.com/office/powerpoint/2010/main" val="1443584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91A5E26-1F21-459D-8C03-ADB057B090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table, sitting, computer, bunch&#10;&#10;Description automatically generated">
            <a:extLst>
              <a:ext uri="{FF2B5EF4-FFF2-40B4-BE49-F238E27FC236}">
                <a16:creationId xmlns:a16="http://schemas.microsoft.com/office/drawing/2014/main" id="{DEF9FB31-A8D0-409A-9EBD-49E2189460D2}"/>
              </a:ext>
            </a:extLst>
          </p:cNvPr>
          <p:cNvPicPr>
            <a:picLocks noChangeAspect="1"/>
          </p:cNvPicPr>
          <p:nvPr/>
        </p:nvPicPr>
        <p:blipFill rotWithShape="1">
          <a:blip r:embed="rId2">
            <a:alphaModFix amt="40000"/>
          </a:blip>
          <a:srcRect t="20045" b="2369"/>
          <a:stretch/>
        </p:blipFill>
        <p:spPr>
          <a:xfrm>
            <a:off x="20" y="10"/>
            <a:ext cx="12191980" cy="6857990"/>
          </a:xfrm>
          <a:prstGeom prst="rect">
            <a:avLst/>
          </a:prstGeom>
        </p:spPr>
      </p:pic>
      <p:sp>
        <p:nvSpPr>
          <p:cNvPr id="2" name="Title 1">
            <a:extLst>
              <a:ext uri="{FF2B5EF4-FFF2-40B4-BE49-F238E27FC236}">
                <a16:creationId xmlns:a16="http://schemas.microsoft.com/office/drawing/2014/main" id="{120CB3AE-BF1B-40A6-8A98-A04E193685BB}"/>
              </a:ext>
            </a:extLst>
          </p:cNvPr>
          <p:cNvSpPr>
            <a:spLocks noGrp="1"/>
          </p:cNvSpPr>
          <p:nvPr>
            <p:ph type="ctrTitle"/>
          </p:nvPr>
        </p:nvSpPr>
        <p:spPr>
          <a:xfrm>
            <a:off x="618060" y="969471"/>
            <a:ext cx="8825658" cy="2677648"/>
          </a:xfrm>
        </p:spPr>
        <p:txBody>
          <a:bodyPr>
            <a:normAutofit/>
          </a:bodyPr>
          <a:lstStyle/>
          <a:p>
            <a:r>
              <a:rPr lang="en-GB" dirty="0">
                <a:solidFill>
                  <a:schemeClr val="tx1"/>
                </a:solidFill>
              </a:rPr>
              <a:t>Sound- Esther</a:t>
            </a:r>
          </a:p>
        </p:txBody>
      </p:sp>
      <p:sp>
        <p:nvSpPr>
          <p:cNvPr id="3" name="Subtitle 2">
            <a:extLst>
              <a:ext uri="{FF2B5EF4-FFF2-40B4-BE49-F238E27FC236}">
                <a16:creationId xmlns:a16="http://schemas.microsoft.com/office/drawing/2014/main" id="{B929BE23-B9FB-4CC7-A9A5-268D4ACA6C0C}"/>
              </a:ext>
            </a:extLst>
          </p:cNvPr>
          <p:cNvSpPr>
            <a:spLocks noGrp="1"/>
          </p:cNvSpPr>
          <p:nvPr>
            <p:ph type="subTitle" idx="1"/>
          </p:nvPr>
        </p:nvSpPr>
        <p:spPr>
          <a:xfrm>
            <a:off x="618060" y="4030760"/>
            <a:ext cx="8825658" cy="2080620"/>
          </a:xfrm>
        </p:spPr>
        <p:txBody>
          <a:bodyPr>
            <a:noAutofit/>
          </a:bodyPr>
          <a:lstStyle/>
          <a:p>
            <a:pPr>
              <a:lnSpc>
                <a:spcPct val="90000"/>
              </a:lnSpc>
            </a:pPr>
            <a:r>
              <a:rPr lang="en-GB" sz="2400" dirty="0">
                <a:solidFill>
                  <a:schemeClr val="tx1"/>
                </a:solidFill>
                <a:highlight>
                  <a:srgbClr val="000000"/>
                </a:highlight>
              </a:rPr>
              <a:t> I am the sound mixer for this unit. As the sound mixer I will be controlling the volume for the show. I will be sourcing the different sound effects and music for the show. I will also make sure that all the sound equipment works perfectly and that I can hear them  clearly. I will be based in the gallery.</a:t>
            </a:r>
          </a:p>
        </p:txBody>
      </p:sp>
    </p:spTree>
    <p:extLst>
      <p:ext uri="{BB962C8B-B14F-4D97-AF65-F5344CB8AC3E}">
        <p14:creationId xmlns:p14="http://schemas.microsoft.com/office/powerpoint/2010/main" val="3750614894"/>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 name="Group 9">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1" name="Rectangle 20">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23" name="Rectangle 22">
            <a:extLst>
              <a:ext uri="{FF2B5EF4-FFF2-40B4-BE49-F238E27FC236}">
                <a16:creationId xmlns:a16="http://schemas.microsoft.com/office/drawing/2014/main" id="{6E0488BA-180E-40D8-8350-4B17917955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indoor, light, computer, sitting&#10;&#10;Description automatically generated">
            <a:extLst>
              <a:ext uri="{FF2B5EF4-FFF2-40B4-BE49-F238E27FC236}">
                <a16:creationId xmlns:a16="http://schemas.microsoft.com/office/drawing/2014/main" id="{A0206390-39BA-4BD4-B039-21DD0FB99757}"/>
              </a:ext>
            </a:extLst>
          </p:cNvPr>
          <p:cNvPicPr>
            <a:picLocks noChangeAspect="1"/>
          </p:cNvPicPr>
          <p:nvPr/>
        </p:nvPicPr>
        <p:blipFill rotWithShape="1">
          <a:blip r:embed="rId3">
            <a:alphaModFix amt="40000"/>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D38A48C-DA94-4582-8745-AE74A3E70F19}"/>
              </a:ext>
            </a:extLst>
          </p:cNvPr>
          <p:cNvSpPr>
            <a:spLocks noGrp="1"/>
          </p:cNvSpPr>
          <p:nvPr>
            <p:ph type="ctrTitle"/>
          </p:nvPr>
        </p:nvSpPr>
        <p:spPr>
          <a:xfrm>
            <a:off x="1154954" y="973668"/>
            <a:ext cx="8761413" cy="706964"/>
          </a:xfrm>
        </p:spPr>
        <p:txBody>
          <a:bodyPr vert="horz" lIns="91440" tIns="45720" rIns="91440" bIns="45720" rtlCol="0" anchor="ctr">
            <a:normAutofit/>
          </a:bodyPr>
          <a:lstStyle/>
          <a:p>
            <a:r>
              <a:rPr lang="en-US" sz="3600" dirty="0">
                <a:solidFill>
                  <a:schemeClr val="tx1"/>
                </a:solidFill>
              </a:rPr>
              <a:t>Lighting- Kelsi</a:t>
            </a:r>
          </a:p>
        </p:txBody>
      </p:sp>
      <p:sp>
        <p:nvSpPr>
          <p:cNvPr id="3" name="Subtitle 2">
            <a:extLst>
              <a:ext uri="{FF2B5EF4-FFF2-40B4-BE49-F238E27FC236}">
                <a16:creationId xmlns:a16="http://schemas.microsoft.com/office/drawing/2014/main" id="{D020B2E2-4679-4E9B-A729-E39B2B49613E}"/>
              </a:ext>
            </a:extLst>
          </p:cNvPr>
          <p:cNvSpPr>
            <a:spLocks noGrp="1"/>
          </p:cNvSpPr>
          <p:nvPr>
            <p:ph type="subTitle" idx="1"/>
          </p:nvPr>
        </p:nvSpPr>
        <p:spPr>
          <a:xfrm>
            <a:off x="537898" y="2326221"/>
            <a:ext cx="8825659" cy="3416300"/>
          </a:xfrm>
        </p:spPr>
        <p:txBody>
          <a:bodyPr vert="horz" lIns="91440" tIns="45720" rIns="91440" bIns="45720" rtlCol="0">
            <a:noAutofit/>
          </a:bodyPr>
          <a:lstStyle/>
          <a:p>
            <a:pPr>
              <a:lnSpc>
                <a:spcPct val="90000"/>
              </a:lnSpc>
              <a:buFont typeface="Wingdings 3" charset="2"/>
              <a:buChar char=""/>
            </a:pPr>
            <a:r>
              <a:rPr lang="en-US" dirty="0">
                <a:solidFill>
                  <a:schemeClr val="tx1"/>
                </a:solidFill>
                <a:highlight>
                  <a:srgbClr val="000000"/>
                </a:highlight>
              </a:rPr>
              <a:t>I have been assigned the role of lighting technician.</a:t>
            </a:r>
          </a:p>
          <a:p>
            <a:pPr>
              <a:lnSpc>
                <a:spcPct val="90000"/>
              </a:lnSpc>
              <a:buFont typeface="Wingdings 3" charset="2"/>
              <a:buChar char=""/>
            </a:pPr>
            <a:r>
              <a:rPr lang="en-US" dirty="0">
                <a:solidFill>
                  <a:schemeClr val="tx1"/>
                </a:solidFill>
                <a:highlight>
                  <a:srgbClr val="000000"/>
                </a:highlight>
              </a:rPr>
              <a:t>This means that my responsibilities will include making sure the set is lit appropriately so that the presenters are not over exposed as well as ensuring that there are no unwanted shadows cast on set.</a:t>
            </a:r>
          </a:p>
          <a:p>
            <a:pPr>
              <a:lnSpc>
                <a:spcPct val="90000"/>
              </a:lnSpc>
              <a:buFont typeface="Wingdings 3" charset="2"/>
              <a:buChar char=""/>
            </a:pPr>
            <a:r>
              <a:rPr lang="en-US" dirty="0">
                <a:solidFill>
                  <a:schemeClr val="tx1"/>
                </a:solidFill>
                <a:highlight>
                  <a:srgbClr val="000000"/>
                </a:highlight>
              </a:rPr>
              <a:t>I will be based in both the studio and the gallery.</a:t>
            </a:r>
          </a:p>
          <a:p>
            <a:pPr>
              <a:lnSpc>
                <a:spcPct val="90000"/>
              </a:lnSpc>
              <a:buFont typeface="Wingdings 3" charset="2"/>
              <a:buChar char=""/>
            </a:pPr>
            <a:r>
              <a:rPr lang="en-US" dirty="0">
                <a:solidFill>
                  <a:schemeClr val="tx1"/>
                </a:solidFill>
                <a:highlight>
                  <a:srgbClr val="000000"/>
                </a:highlight>
              </a:rPr>
              <a:t>In the studio, I will have to constantly be changing the positions of the LED panel lights so that the three-point lighting is correct in each segment.</a:t>
            </a:r>
          </a:p>
          <a:p>
            <a:pPr>
              <a:lnSpc>
                <a:spcPct val="90000"/>
              </a:lnSpc>
              <a:buFont typeface="Wingdings 3" charset="2"/>
              <a:buChar char=""/>
            </a:pPr>
            <a:r>
              <a:rPr lang="en-US" dirty="0">
                <a:solidFill>
                  <a:schemeClr val="tx1"/>
                </a:solidFill>
                <a:highlight>
                  <a:srgbClr val="000000"/>
                </a:highlight>
              </a:rPr>
              <a:t>In the gallery, I will be in charge of the studio lights and adding in any fade-ins or fade-outs when necessary.</a:t>
            </a:r>
          </a:p>
          <a:p>
            <a:pPr>
              <a:lnSpc>
                <a:spcPct val="90000"/>
              </a:lnSpc>
              <a:buFont typeface="Wingdings 3" charset="2"/>
              <a:buChar char=""/>
            </a:pPr>
            <a:r>
              <a:rPr lang="en-US" dirty="0">
                <a:solidFill>
                  <a:schemeClr val="tx1"/>
                </a:solidFill>
                <a:highlight>
                  <a:srgbClr val="000000"/>
                </a:highlight>
              </a:rPr>
              <a:t>I will be taking orders from the director and I will also be working closely with the camera crew to ensure that the lighting looks good on camera from all angles.</a:t>
            </a:r>
          </a:p>
        </p:txBody>
      </p:sp>
    </p:spTree>
    <p:extLst>
      <p:ext uri="{BB962C8B-B14F-4D97-AF65-F5344CB8AC3E}">
        <p14:creationId xmlns:p14="http://schemas.microsoft.com/office/powerpoint/2010/main" val="3698435628"/>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A128D-A67B-4B4C-9505-3B5A80319701}"/>
              </a:ext>
            </a:extLst>
          </p:cNvPr>
          <p:cNvSpPr>
            <a:spLocks noGrp="1"/>
          </p:cNvSpPr>
          <p:nvPr>
            <p:ph type="ctrTitle"/>
          </p:nvPr>
        </p:nvSpPr>
        <p:spPr>
          <a:xfrm>
            <a:off x="634837" y="234048"/>
            <a:ext cx="8825658" cy="2677648"/>
          </a:xfrm>
        </p:spPr>
        <p:txBody>
          <a:bodyPr/>
          <a:lstStyle/>
          <a:p>
            <a:r>
              <a:rPr lang="en-GB" dirty="0"/>
              <a:t>Floor manager- Nikola</a:t>
            </a:r>
          </a:p>
        </p:txBody>
      </p:sp>
      <p:sp>
        <p:nvSpPr>
          <p:cNvPr id="3" name="Subtitle 2">
            <a:extLst>
              <a:ext uri="{FF2B5EF4-FFF2-40B4-BE49-F238E27FC236}">
                <a16:creationId xmlns:a16="http://schemas.microsoft.com/office/drawing/2014/main" id="{076476B6-0D35-4B88-ACBB-8B7D128EAEFF}"/>
              </a:ext>
            </a:extLst>
          </p:cNvPr>
          <p:cNvSpPr>
            <a:spLocks noGrp="1"/>
          </p:cNvSpPr>
          <p:nvPr>
            <p:ph type="subTitle" idx="1"/>
          </p:nvPr>
        </p:nvSpPr>
        <p:spPr>
          <a:xfrm>
            <a:off x="995563" y="3560975"/>
            <a:ext cx="8825658" cy="2948881"/>
          </a:xfrm>
        </p:spPr>
        <p:txBody>
          <a:bodyPr>
            <a:normAutofit/>
          </a:bodyPr>
          <a:lstStyle/>
          <a:p>
            <a:r>
              <a:rPr lang="en-GB" dirty="0"/>
              <a:t>As a floor manager, I will need to make sure that I listen to the directions of the director such as, if the director will be telling me that we are about to go on an ad break, I'd have to show the hosts to either speed up what they’re saying as they have a limited amount of time to say it or if they are about to finish the segment before time I'd have to show them that they need to stretch it out so that they won’t be sat there in silence. </a:t>
            </a:r>
          </a:p>
        </p:txBody>
      </p:sp>
    </p:spTree>
    <p:extLst>
      <p:ext uri="{BB962C8B-B14F-4D97-AF65-F5344CB8AC3E}">
        <p14:creationId xmlns:p14="http://schemas.microsoft.com/office/powerpoint/2010/main" val="1365805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91A5E26-1F21-459D-8C03-ADB057B090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Graphical user interface, website&#10;&#10;Description automatically generated">
            <a:extLst>
              <a:ext uri="{FF2B5EF4-FFF2-40B4-BE49-F238E27FC236}">
                <a16:creationId xmlns:a16="http://schemas.microsoft.com/office/drawing/2014/main" id="{EB93D75B-97DD-489D-884F-4A6F0E4AB6BD}"/>
              </a:ext>
            </a:extLst>
          </p:cNvPr>
          <p:cNvPicPr>
            <a:picLocks noChangeAspect="1"/>
          </p:cNvPicPr>
          <p:nvPr/>
        </p:nvPicPr>
        <p:blipFill rotWithShape="1">
          <a:blip r:embed="rId2">
            <a:alphaModFix amt="40000"/>
          </a:blip>
          <a:srcRect b="15730"/>
          <a:stretch/>
        </p:blipFill>
        <p:spPr>
          <a:xfrm>
            <a:off x="201355" y="10"/>
            <a:ext cx="12191980" cy="6857990"/>
          </a:xfrm>
          <a:prstGeom prst="rect">
            <a:avLst/>
          </a:prstGeom>
        </p:spPr>
      </p:pic>
      <p:sp>
        <p:nvSpPr>
          <p:cNvPr id="2" name="Title 1">
            <a:extLst>
              <a:ext uri="{FF2B5EF4-FFF2-40B4-BE49-F238E27FC236}">
                <a16:creationId xmlns:a16="http://schemas.microsoft.com/office/drawing/2014/main" id="{DE79FACC-95D3-4828-AA64-78E5DF15267E}"/>
              </a:ext>
            </a:extLst>
          </p:cNvPr>
          <p:cNvSpPr>
            <a:spLocks noGrp="1"/>
          </p:cNvSpPr>
          <p:nvPr>
            <p:ph type="ctrTitle"/>
          </p:nvPr>
        </p:nvSpPr>
        <p:spPr>
          <a:xfrm>
            <a:off x="361853" y="-119624"/>
            <a:ext cx="8825658" cy="2677648"/>
          </a:xfrm>
        </p:spPr>
        <p:txBody>
          <a:bodyPr>
            <a:normAutofit/>
          </a:bodyPr>
          <a:lstStyle/>
          <a:p>
            <a:r>
              <a:rPr lang="en-GB" dirty="0">
                <a:solidFill>
                  <a:schemeClr val="tx1"/>
                </a:solidFill>
              </a:rPr>
              <a:t>Vision mixer- Chloe</a:t>
            </a:r>
          </a:p>
        </p:txBody>
      </p:sp>
      <p:sp>
        <p:nvSpPr>
          <p:cNvPr id="3" name="Subtitle 2">
            <a:extLst>
              <a:ext uri="{FF2B5EF4-FFF2-40B4-BE49-F238E27FC236}">
                <a16:creationId xmlns:a16="http://schemas.microsoft.com/office/drawing/2014/main" id="{92C34176-7E35-45DA-86AF-159D1AE8239D}"/>
              </a:ext>
            </a:extLst>
          </p:cNvPr>
          <p:cNvSpPr>
            <a:spLocks noGrp="1"/>
          </p:cNvSpPr>
          <p:nvPr>
            <p:ph type="subTitle" idx="1"/>
          </p:nvPr>
        </p:nvSpPr>
        <p:spPr>
          <a:xfrm>
            <a:off x="484349" y="3227436"/>
            <a:ext cx="7611027" cy="2961152"/>
          </a:xfrm>
        </p:spPr>
        <p:txBody>
          <a:bodyPr>
            <a:normAutofit fontScale="92500"/>
          </a:bodyPr>
          <a:lstStyle/>
          <a:p>
            <a:pPr>
              <a:lnSpc>
                <a:spcPct val="90000"/>
              </a:lnSpc>
            </a:pPr>
            <a:r>
              <a:rPr lang="en-GB" sz="2400" dirty="0">
                <a:solidFill>
                  <a:schemeClr val="tx1"/>
                </a:solidFill>
                <a:highlight>
                  <a:srgbClr val="000000"/>
                </a:highlight>
              </a:rPr>
              <a:t>My role in our production is the vision mixer.</a:t>
            </a:r>
          </a:p>
          <a:p>
            <a:pPr>
              <a:lnSpc>
                <a:spcPct val="90000"/>
              </a:lnSpc>
            </a:pPr>
            <a:r>
              <a:rPr lang="en-GB" sz="2400" dirty="0">
                <a:solidFill>
                  <a:schemeClr val="tx1"/>
                </a:solidFill>
                <a:highlight>
                  <a:srgbClr val="000000"/>
                </a:highlight>
              </a:rPr>
              <a:t>The vision mixer live edits the production as its recording. I am in control of what the public sees and I make sure the camera shots move smoothly. Also, the director tells me what camera shots to change to and I make sure the edit runs smoothly. For my role, I stay in the gallery, watching the screens  whilst listening to the producer and the director. </a:t>
            </a:r>
          </a:p>
          <a:p>
            <a:pPr>
              <a:lnSpc>
                <a:spcPct val="90000"/>
              </a:lnSpc>
            </a:pPr>
            <a:endParaRPr lang="en-GB" sz="1000" dirty="0">
              <a:solidFill>
                <a:schemeClr val="tx1"/>
              </a:solidFill>
            </a:endParaRPr>
          </a:p>
        </p:txBody>
      </p:sp>
    </p:spTree>
    <p:extLst>
      <p:ext uri="{BB962C8B-B14F-4D97-AF65-F5344CB8AC3E}">
        <p14:creationId xmlns:p14="http://schemas.microsoft.com/office/powerpoint/2010/main" val="3220843813"/>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126B3-4FD1-490E-AD5B-B3BA16AEE306}"/>
              </a:ext>
            </a:extLst>
          </p:cNvPr>
          <p:cNvSpPr>
            <a:spLocks noGrp="1"/>
          </p:cNvSpPr>
          <p:nvPr>
            <p:ph type="ctrTitle"/>
          </p:nvPr>
        </p:nvSpPr>
        <p:spPr>
          <a:xfrm>
            <a:off x="710338" y="0"/>
            <a:ext cx="8825658" cy="2677648"/>
          </a:xfrm>
        </p:spPr>
        <p:txBody>
          <a:bodyPr/>
          <a:lstStyle/>
          <a:p>
            <a:r>
              <a:rPr lang="en-GB" dirty="0"/>
              <a:t>Set design, props and costumes- Aleyna</a:t>
            </a:r>
          </a:p>
        </p:txBody>
      </p:sp>
      <p:sp>
        <p:nvSpPr>
          <p:cNvPr id="3" name="Subtitle 2">
            <a:extLst>
              <a:ext uri="{FF2B5EF4-FFF2-40B4-BE49-F238E27FC236}">
                <a16:creationId xmlns:a16="http://schemas.microsoft.com/office/drawing/2014/main" id="{D0DD6DC3-8A1F-4C40-995C-A92449869468}"/>
              </a:ext>
            </a:extLst>
          </p:cNvPr>
          <p:cNvSpPr>
            <a:spLocks noGrp="1"/>
          </p:cNvSpPr>
          <p:nvPr>
            <p:ph type="subTitle" idx="1"/>
          </p:nvPr>
        </p:nvSpPr>
        <p:spPr>
          <a:xfrm>
            <a:off x="1456958" y="3015692"/>
            <a:ext cx="8825658" cy="2923713"/>
          </a:xfrm>
        </p:spPr>
        <p:txBody>
          <a:bodyPr>
            <a:normAutofit/>
          </a:bodyPr>
          <a:lstStyle/>
          <a:p>
            <a:r>
              <a:rPr lang="en-GB" dirty="0"/>
              <a:t>I am the set design and also the prop and costume designer.  I am in charge of getting all of the props and costumes for the magazine show. I will also be in charge of the set design. This means that I am in charge of what the set looks like and, to also to get everything to make the set. I have the background colours for our game show to be blue and purple. This is because in our meeting we all discussed and late night chat shows usually go for darker colours and purple is really popular. It was between blue, purple and red and I chose blue and purple for the final decision for the background. </a:t>
            </a:r>
          </a:p>
        </p:txBody>
      </p:sp>
    </p:spTree>
    <p:extLst>
      <p:ext uri="{BB962C8B-B14F-4D97-AF65-F5344CB8AC3E}">
        <p14:creationId xmlns:p14="http://schemas.microsoft.com/office/powerpoint/2010/main" val="2862070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202A1-6964-4967-8D34-4F41739AC145}"/>
              </a:ext>
            </a:extLst>
          </p:cNvPr>
          <p:cNvSpPr>
            <a:spLocks noGrp="1"/>
          </p:cNvSpPr>
          <p:nvPr>
            <p:ph type="ctrTitle"/>
          </p:nvPr>
        </p:nvSpPr>
        <p:spPr>
          <a:xfrm>
            <a:off x="735506" y="-643467"/>
            <a:ext cx="8825658" cy="2677648"/>
          </a:xfrm>
        </p:spPr>
        <p:txBody>
          <a:bodyPr/>
          <a:lstStyle/>
          <a:p>
            <a:r>
              <a:rPr lang="en-GB" dirty="0"/>
              <a:t>Contingency plan</a:t>
            </a:r>
          </a:p>
        </p:txBody>
      </p:sp>
      <p:sp>
        <p:nvSpPr>
          <p:cNvPr id="3" name="Subtitle 2">
            <a:extLst>
              <a:ext uri="{FF2B5EF4-FFF2-40B4-BE49-F238E27FC236}">
                <a16:creationId xmlns:a16="http://schemas.microsoft.com/office/drawing/2014/main" id="{0C9CC6FE-A607-4D62-8D3B-0E2422ED19D2}"/>
              </a:ext>
            </a:extLst>
          </p:cNvPr>
          <p:cNvSpPr>
            <a:spLocks noGrp="1"/>
          </p:cNvSpPr>
          <p:nvPr>
            <p:ph type="subTitle" idx="1"/>
          </p:nvPr>
        </p:nvSpPr>
        <p:spPr>
          <a:xfrm>
            <a:off x="844562" y="2793534"/>
            <a:ext cx="8825658" cy="3506598"/>
          </a:xfrm>
        </p:spPr>
        <p:txBody>
          <a:bodyPr>
            <a:normAutofit/>
          </a:bodyPr>
          <a:lstStyle/>
          <a:p>
            <a:r>
              <a:rPr lang="en-GB" dirty="0"/>
              <a:t>A lot can go wrong in live productions</a:t>
            </a:r>
          </a:p>
          <a:p>
            <a:r>
              <a:rPr lang="en-GB" dirty="0"/>
              <a:t>We will keep the cameras plugged into the mains so the battery does not run out</a:t>
            </a:r>
          </a:p>
          <a:p>
            <a:r>
              <a:rPr lang="en-GB" dirty="0"/>
              <a:t>We have 2 presenters who can cover for each other if one of them forgets their lines</a:t>
            </a:r>
          </a:p>
          <a:p>
            <a:r>
              <a:rPr lang="en-GB" dirty="0"/>
              <a:t>There are 3 cameras rolling at once, so if one camera messes up or has a poor angle, we can switch to the other cameras</a:t>
            </a:r>
          </a:p>
          <a:p>
            <a:endParaRPr lang="en-GB" dirty="0"/>
          </a:p>
        </p:txBody>
      </p:sp>
    </p:spTree>
    <p:extLst>
      <p:ext uri="{BB962C8B-B14F-4D97-AF65-F5344CB8AC3E}">
        <p14:creationId xmlns:p14="http://schemas.microsoft.com/office/powerpoint/2010/main" val="2316390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91A5E26-1F21-459D-8C03-ADB057B090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text&#10;&#10;Description automatically generated">
            <a:extLst>
              <a:ext uri="{FF2B5EF4-FFF2-40B4-BE49-F238E27FC236}">
                <a16:creationId xmlns:a16="http://schemas.microsoft.com/office/drawing/2014/main" id="{BEF9546A-5BA8-4E2A-A99E-525FC2F6FC6A}"/>
              </a:ext>
            </a:extLst>
          </p:cNvPr>
          <p:cNvPicPr>
            <a:picLocks noChangeAspect="1"/>
          </p:cNvPicPr>
          <p:nvPr/>
        </p:nvPicPr>
        <p:blipFill rotWithShape="1">
          <a:blip r:embed="rId2">
            <a:alphaModFix amt="40000"/>
          </a:blip>
          <a:srcRect l="7558" r="13866"/>
          <a:stretch/>
        </p:blipFill>
        <p:spPr>
          <a:xfrm>
            <a:off x="20" y="0"/>
            <a:ext cx="12191980" cy="6857990"/>
          </a:xfrm>
          <a:prstGeom prst="rect">
            <a:avLst/>
          </a:prstGeom>
        </p:spPr>
      </p:pic>
      <p:sp>
        <p:nvSpPr>
          <p:cNvPr id="2" name="Title 1">
            <a:extLst>
              <a:ext uri="{FF2B5EF4-FFF2-40B4-BE49-F238E27FC236}">
                <a16:creationId xmlns:a16="http://schemas.microsoft.com/office/drawing/2014/main" id="{28E5D5D2-AC02-48ED-A4A3-1638EA30AABF}"/>
              </a:ext>
            </a:extLst>
          </p:cNvPr>
          <p:cNvSpPr>
            <a:spLocks noGrp="1"/>
          </p:cNvSpPr>
          <p:nvPr>
            <p:ph type="ctrTitle"/>
          </p:nvPr>
        </p:nvSpPr>
        <p:spPr>
          <a:xfrm>
            <a:off x="772400" y="2107525"/>
            <a:ext cx="8825658" cy="2677648"/>
          </a:xfrm>
        </p:spPr>
        <p:txBody>
          <a:bodyPr>
            <a:normAutofit/>
          </a:bodyPr>
          <a:lstStyle/>
          <a:p>
            <a:r>
              <a:rPr lang="en-GB" dirty="0">
                <a:solidFill>
                  <a:schemeClr val="tx1"/>
                </a:solidFill>
              </a:rPr>
              <a:t>Budget</a:t>
            </a:r>
          </a:p>
        </p:txBody>
      </p:sp>
      <p:sp>
        <p:nvSpPr>
          <p:cNvPr id="3" name="Subtitle 2">
            <a:extLst>
              <a:ext uri="{FF2B5EF4-FFF2-40B4-BE49-F238E27FC236}">
                <a16:creationId xmlns:a16="http://schemas.microsoft.com/office/drawing/2014/main" id="{0138BF76-6801-4320-A1AD-75D56AADE61A}"/>
              </a:ext>
            </a:extLst>
          </p:cNvPr>
          <p:cNvSpPr>
            <a:spLocks noGrp="1"/>
          </p:cNvSpPr>
          <p:nvPr>
            <p:ph type="subTitle" idx="1"/>
          </p:nvPr>
        </p:nvSpPr>
        <p:spPr>
          <a:xfrm>
            <a:off x="679094" y="5262572"/>
            <a:ext cx="8825658" cy="861420"/>
          </a:xfrm>
        </p:spPr>
        <p:txBody>
          <a:bodyPr>
            <a:noAutofit/>
          </a:bodyPr>
          <a:lstStyle/>
          <a:p>
            <a:r>
              <a:rPr lang="en-GB" sz="5400" dirty="0">
                <a:solidFill>
                  <a:schemeClr val="tx1"/>
                </a:solidFill>
              </a:rPr>
              <a:t>£120- £10 per person </a:t>
            </a:r>
          </a:p>
        </p:txBody>
      </p:sp>
    </p:spTree>
    <p:extLst>
      <p:ext uri="{BB962C8B-B14F-4D97-AF65-F5344CB8AC3E}">
        <p14:creationId xmlns:p14="http://schemas.microsoft.com/office/powerpoint/2010/main" val="1639515285"/>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74-D6D4-4DF0-AAF9-27D779C8B637}"/>
              </a:ext>
            </a:extLst>
          </p:cNvPr>
          <p:cNvSpPr>
            <a:spLocks noGrp="1"/>
          </p:cNvSpPr>
          <p:nvPr>
            <p:ph type="ctrTitle"/>
          </p:nvPr>
        </p:nvSpPr>
        <p:spPr>
          <a:xfrm>
            <a:off x="3366342" y="1319557"/>
            <a:ext cx="8825658" cy="2677648"/>
          </a:xfrm>
        </p:spPr>
        <p:txBody>
          <a:bodyPr/>
          <a:lstStyle/>
          <a:p>
            <a:r>
              <a:rPr lang="en-GB" dirty="0"/>
              <a:t>Mood board</a:t>
            </a:r>
          </a:p>
        </p:txBody>
      </p:sp>
      <p:sp>
        <p:nvSpPr>
          <p:cNvPr id="4" name="TextBox 3">
            <a:extLst>
              <a:ext uri="{FF2B5EF4-FFF2-40B4-BE49-F238E27FC236}">
                <a16:creationId xmlns:a16="http://schemas.microsoft.com/office/drawing/2014/main" id="{DEFA8B0D-488C-4FE6-A7D8-2E01B7A13480}"/>
              </a:ext>
            </a:extLst>
          </p:cNvPr>
          <p:cNvSpPr txBox="1"/>
          <p:nvPr/>
        </p:nvSpPr>
        <p:spPr>
          <a:xfrm>
            <a:off x="931178" y="956345"/>
            <a:ext cx="4345497" cy="646331"/>
          </a:xfrm>
          <a:prstGeom prst="rect">
            <a:avLst/>
          </a:prstGeom>
          <a:noFill/>
        </p:spPr>
        <p:txBody>
          <a:bodyPr wrap="square" rtlCol="0">
            <a:spAutoFit/>
          </a:bodyPr>
          <a:lstStyle/>
          <a:p>
            <a:r>
              <a:rPr lang="en-GB" dirty="0"/>
              <a:t>https://www.youtube.com/watch?reload=9&amp;v=TOfR3H5W_jk</a:t>
            </a:r>
          </a:p>
        </p:txBody>
      </p:sp>
      <p:pic>
        <p:nvPicPr>
          <p:cNvPr id="6" name="Picture 5" descr="A group of people sitting on a stage&#10;&#10;Description automatically generated">
            <a:extLst>
              <a:ext uri="{FF2B5EF4-FFF2-40B4-BE49-F238E27FC236}">
                <a16:creationId xmlns:a16="http://schemas.microsoft.com/office/drawing/2014/main" id="{945C087E-44C9-4D72-9B86-BDDD18E2B156}"/>
              </a:ext>
            </a:extLst>
          </p:cNvPr>
          <p:cNvPicPr>
            <a:picLocks noChangeAspect="1"/>
          </p:cNvPicPr>
          <p:nvPr/>
        </p:nvPicPr>
        <p:blipFill>
          <a:blip r:embed="rId2"/>
          <a:stretch>
            <a:fillRect/>
          </a:stretch>
        </p:blipFill>
        <p:spPr>
          <a:xfrm>
            <a:off x="8052232" y="3674378"/>
            <a:ext cx="3298073" cy="2473555"/>
          </a:xfrm>
          <a:prstGeom prst="rect">
            <a:avLst/>
          </a:prstGeom>
        </p:spPr>
      </p:pic>
      <p:pic>
        <p:nvPicPr>
          <p:cNvPr id="8" name="Picture 7" descr="A picture containing icon&#10;&#10;Description automatically generated">
            <a:extLst>
              <a:ext uri="{FF2B5EF4-FFF2-40B4-BE49-F238E27FC236}">
                <a16:creationId xmlns:a16="http://schemas.microsoft.com/office/drawing/2014/main" id="{3B86BA75-5D05-4E1F-A096-4CC6942E547C}"/>
              </a:ext>
            </a:extLst>
          </p:cNvPr>
          <p:cNvPicPr>
            <a:picLocks noChangeAspect="1"/>
          </p:cNvPicPr>
          <p:nvPr/>
        </p:nvPicPr>
        <p:blipFill>
          <a:blip r:embed="rId3"/>
          <a:stretch>
            <a:fillRect/>
          </a:stretch>
        </p:blipFill>
        <p:spPr>
          <a:xfrm>
            <a:off x="8548379" y="1117396"/>
            <a:ext cx="2930555" cy="1648437"/>
          </a:xfrm>
          <a:prstGeom prst="rect">
            <a:avLst/>
          </a:prstGeom>
        </p:spPr>
      </p:pic>
      <p:pic>
        <p:nvPicPr>
          <p:cNvPr id="10" name="Picture 9">
            <a:extLst>
              <a:ext uri="{FF2B5EF4-FFF2-40B4-BE49-F238E27FC236}">
                <a16:creationId xmlns:a16="http://schemas.microsoft.com/office/drawing/2014/main" id="{CE156025-3CB1-4568-8920-18F3C415B493}"/>
              </a:ext>
            </a:extLst>
          </p:cNvPr>
          <p:cNvPicPr>
            <a:picLocks noChangeAspect="1"/>
          </p:cNvPicPr>
          <p:nvPr/>
        </p:nvPicPr>
        <p:blipFill>
          <a:blip r:embed="rId4"/>
          <a:stretch>
            <a:fillRect/>
          </a:stretch>
        </p:blipFill>
        <p:spPr>
          <a:xfrm>
            <a:off x="637564" y="4265423"/>
            <a:ext cx="3959604" cy="1979802"/>
          </a:xfrm>
          <a:prstGeom prst="rect">
            <a:avLst/>
          </a:prstGeom>
        </p:spPr>
      </p:pic>
      <p:pic>
        <p:nvPicPr>
          <p:cNvPr id="12" name="Picture 11" descr="A person standing posing for the camera&#10;&#10;Description automatically generated">
            <a:extLst>
              <a:ext uri="{FF2B5EF4-FFF2-40B4-BE49-F238E27FC236}">
                <a16:creationId xmlns:a16="http://schemas.microsoft.com/office/drawing/2014/main" id="{19B3D02A-6D40-41AA-80E2-EC38F9C2EC13}"/>
              </a:ext>
            </a:extLst>
          </p:cNvPr>
          <p:cNvPicPr>
            <a:picLocks noChangeAspect="1"/>
          </p:cNvPicPr>
          <p:nvPr/>
        </p:nvPicPr>
        <p:blipFill>
          <a:blip r:embed="rId5"/>
          <a:stretch>
            <a:fillRect/>
          </a:stretch>
        </p:blipFill>
        <p:spPr>
          <a:xfrm>
            <a:off x="5547699" y="823762"/>
            <a:ext cx="2324100" cy="1962150"/>
          </a:xfrm>
          <a:prstGeom prst="rect">
            <a:avLst/>
          </a:prstGeom>
        </p:spPr>
      </p:pic>
      <p:pic>
        <p:nvPicPr>
          <p:cNvPr id="14" name="Picture 13" descr="A picture containing icon&#10;&#10;Description automatically generated">
            <a:extLst>
              <a:ext uri="{FF2B5EF4-FFF2-40B4-BE49-F238E27FC236}">
                <a16:creationId xmlns:a16="http://schemas.microsoft.com/office/drawing/2014/main" id="{1C6A9DFF-36F7-464E-8FE2-1DED01E63107}"/>
              </a:ext>
            </a:extLst>
          </p:cNvPr>
          <p:cNvPicPr>
            <a:picLocks noChangeAspect="1"/>
          </p:cNvPicPr>
          <p:nvPr/>
        </p:nvPicPr>
        <p:blipFill>
          <a:blip r:embed="rId6"/>
          <a:stretch>
            <a:fillRect/>
          </a:stretch>
        </p:blipFill>
        <p:spPr>
          <a:xfrm>
            <a:off x="4854604" y="4265423"/>
            <a:ext cx="2905212" cy="1546322"/>
          </a:xfrm>
          <a:prstGeom prst="rect">
            <a:avLst/>
          </a:prstGeom>
        </p:spPr>
      </p:pic>
      <p:pic>
        <p:nvPicPr>
          <p:cNvPr id="16" name="Picture 15" descr="A group of people in a room&#10;&#10;Description automatically generated">
            <a:extLst>
              <a:ext uri="{FF2B5EF4-FFF2-40B4-BE49-F238E27FC236}">
                <a16:creationId xmlns:a16="http://schemas.microsoft.com/office/drawing/2014/main" id="{A7110139-1333-42BD-947B-1FAC19666251}"/>
              </a:ext>
            </a:extLst>
          </p:cNvPr>
          <p:cNvPicPr>
            <a:picLocks noChangeAspect="1"/>
          </p:cNvPicPr>
          <p:nvPr/>
        </p:nvPicPr>
        <p:blipFill>
          <a:blip r:embed="rId7"/>
          <a:stretch>
            <a:fillRect/>
          </a:stretch>
        </p:blipFill>
        <p:spPr>
          <a:xfrm>
            <a:off x="713066" y="1804837"/>
            <a:ext cx="2653276" cy="1429896"/>
          </a:xfrm>
          <a:prstGeom prst="rect">
            <a:avLst/>
          </a:prstGeom>
        </p:spPr>
      </p:pic>
    </p:spTree>
    <p:extLst>
      <p:ext uri="{BB962C8B-B14F-4D97-AF65-F5344CB8AC3E}">
        <p14:creationId xmlns:p14="http://schemas.microsoft.com/office/powerpoint/2010/main" val="29850734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otalTime>37</TotalTime>
  <Words>1390</Words>
  <Application>Microsoft Office PowerPoint</Application>
  <PresentationFormat>Widescreen</PresentationFormat>
  <Paragraphs>88</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Century Gothic</vt:lpstr>
      <vt:lpstr>Wingdings 3</vt:lpstr>
      <vt:lpstr>Ion Boardroom</vt:lpstr>
      <vt:lpstr>Hour long Live TV production- magazine show</vt:lpstr>
      <vt:lpstr>DATE AND TIME</vt:lpstr>
      <vt:lpstr>Content</vt:lpstr>
      <vt:lpstr>Target audience</vt:lpstr>
      <vt:lpstr>Presenter 1 and graphic designer- Jakub</vt:lpstr>
      <vt:lpstr>Presenter 2- Gracie</vt:lpstr>
      <vt:lpstr>Camera ops</vt:lpstr>
      <vt:lpstr>Sound- Esther</vt:lpstr>
      <vt:lpstr>Lighting- Kelsi</vt:lpstr>
      <vt:lpstr>Floor manager- Nikola</vt:lpstr>
      <vt:lpstr>Vision mixer- Chloe</vt:lpstr>
      <vt:lpstr>Set design, props and costumes- Aleyna</vt:lpstr>
      <vt:lpstr>Contingency plan</vt:lpstr>
      <vt:lpstr>Budget</vt:lpstr>
      <vt:lpstr>Mood board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Hour long Live TV production- magazine show</dc:title>
  <dc:creator>Jakub Gutowski</dc:creator>
  <cp:lastModifiedBy>Kayley Rutledge</cp:lastModifiedBy>
  <cp:revision>5</cp:revision>
  <dcterms:created xsi:type="dcterms:W3CDTF">2020-11-11T22:29:19Z</dcterms:created>
  <dcterms:modified xsi:type="dcterms:W3CDTF">2020-11-12T09:17:07Z</dcterms:modified>
</cp:coreProperties>
</file>